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entation.xml" ContentType="application/vnd.openxmlformats-officedocument.presentationml.presentation.main+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handoutMasters/handoutMaster1.xml" ContentType="application/vnd.openxmlformats-officedocument.presentationml.handout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handoutMasterIdLst>
    <p:handoutMasterId r:id="rId6"/>
  </p:handoutMasterIdLst>
  <p:sldIdLst>
    <p:sldId id="262" r:id="rId2"/>
    <p:sldId id="260" r:id="rId3"/>
    <p:sldId id="257" r:id="rId4"/>
    <p:sldId id="258"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19"/>
    <p:restoredTop sz="96132"/>
  </p:normalViewPr>
  <p:slideViewPr>
    <p:cSldViewPr snapToGrid="0" showGuides="1">
      <p:cViewPr varScale="1">
        <p:scale>
          <a:sx n="88" d="100"/>
          <a:sy n="88" d="100"/>
        </p:scale>
        <p:origin x="1880" y="184"/>
      </p:cViewPr>
      <p:guideLst>
        <p:guide orient="horz" pos="3143"/>
        <p:guide pos="2160"/>
      </p:guideLst>
    </p:cSldViewPr>
  </p:slideViewPr>
  <p:notesTextViewPr>
    <p:cViewPr>
      <p:scale>
        <a:sx n="1" d="1"/>
        <a:sy n="1" d="1"/>
      </p:scale>
      <p:origin x="0" y="0"/>
    </p:cViewPr>
  </p:notesTextViewPr>
  <p:notesViewPr>
    <p:cSldViewPr snapToGrid="0" showGuides="1">
      <p:cViewPr varScale="1">
        <p:scale>
          <a:sx n="92" d="100"/>
          <a:sy n="92" d="100"/>
        </p:scale>
        <p:origin x="160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6/24/24</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6/24/24</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9.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a:lstStyle/>
          <a:p>
            <a:r>
              <a:rPr lang="en-GB" sz="1800" b="1" dirty="0">
                <a:solidFill>
                  <a:srgbClr val="000000"/>
                </a:solidFill>
                <a:effectLst/>
                <a:latin typeface="Comic Sans MS" panose="030F0902030302020204" pitchFamily="66" charset="0"/>
                <a:ea typeface="Times New Roman" panose="02020603050405020304" pitchFamily="18" charset="0"/>
                <a:cs typeface="Segoe UI" panose="020B0502040204020203" pitchFamily="34" charset="0"/>
              </a:rPr>
              <a:t>Year 5 &amp; 6</a:t>
            </a:r>
            <a:r>
              <a:rPr lang="en-GB" sz="1800" dirty="0">
                <a:effectLst/>
                <a:latin typeface="Times New Roman" panose="02020603050405020304" pitchFamily="18" charset="0"/>
                <a:ea typeface="Times New Roman" panose="02020603050405020304" pitchFamily="18" charset="0"/>
              </a:rPr>
              <a:t> – </a:t>
            </a:r>
            <a:r>
              <a:rPr lang="en-GB" sz="1800" dirty="0">
                <a:latin typeface="Times New Roman" panose="02020603050405020304" pitchFamily="18" charset="0"/>
                <a:ea typeface="Times New Roman" panose="02020603050405020304" pitchFamily="18" charset="0"/>
              </a:rPr>
              <a:t>World at War</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29000" y="340472"/>
            <a:ext cx="2914650" cy="321525"/>
          </a:xfrm>
        </p:spPr>
        <p:txBody>
          <a:bodyPr/>
          <a:lstStyle/>
          <a:p>
            <a:r>
              <a:rPr lang="en-GB" sz="105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1050" b="1" dirty="0">
                <a:solidFill>
                  <a:schemeClr val="tx1"/>
                </a:solidFill>
                <a:effectLst/>
                <a:latin typeface="Comic Sans MS" panose="030F0902030302020204" pitchFamily="66" charset="0"/>
                <a:ea typeface="Times New Roman" panose="02020603050405020304" pitchFamily="18" charset="0"/>
              </a:rPr>
              <a:t> Term 2024 - Curriculum bulletin</a:t>
            </a:r>
            <a:endParaRPr lang="en-GB" sz="105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a:lstStyle/>
          <a:p>
            <a:r>
              <a:rPr lang="en-US" dirty="0"/>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a:lstStyle/>
          <a:p>
            <a:r>
              <a:rPr lang="en-US" dirty="0"/>
              <a:t>For Mathematics this term, the children will be covering the topics of place value, addition and subtraction and multiplication ana division and fractions. </a:t>
            </a:r>
          </a:p>
          <a:p>
            <a:r>
              <a:rPr lang="en-US" dirty="0"/>
              <a:t>In Year 5, the children will be learning to read, write, order ad compare numbers to 1,000,000. They will learn to round numbers within 1 million to the nearest 10, 100 and 1000, They will learn to add and subtract numbers with more that four digits using efficient written methods and will apply these methods when solving multi-step addition and subtraction problems. </a:t>
            </a:r>
          </a:p>
          <a:p>
            <a:r>
              <a:rPr lang="en-US" dirty="0"/>
              <a:t>For multiplication and division, the children will be  calculating factors and multiples. They will learn about prime, square and cube numbers and will learn to multiply a divide a number by 10, 100 and 1000. </a:t>
            </a:r>
          </a:p>
          <a:p>
            <a:r>
              <a:rPr lang="en-US" dirty="0"/>
              <a:t>The children will learn to find equivalent fractions and how to convert an improper fraction into a mixed number and vice versa to compare fractions. They will learn to add and subtract fractions with the same denominator. </a:t>
            </a:r>
          </a:p>
          <a:p>
            <a:r>
              <a:rPr lang="en-US" dirty="0"/>
              <a:t>In year 6, e children will be learning to read, write, order ad compare numbers to 10,000,000. They will learn to round any integer to the nearest 10, 100 and 1000. The children will also be learning about negative numbers. </a:t>
            </a:r>
          </a:p>
          <a:p>
            <a:r>
              <a:rPr lang="en-US" dirty="0"/>
              <a:t>They will learn to multiply a two-digit number by a four-digit number using efficient written methods and will learn to calculate using short and long division. They will apply these methods to solving multi-step problems. The children will also learn the order of operations (known as BIDMAS).</a:t>
            </a:r>
          </a:p>
          <a:p>
            <a:r>
              <a:rPr lang="en-US" dirty="0"/>
              <a:t>The children will learn how to add and subtract any fraction, including mixed-numbers. </a:t>
            </a:r>
          </a:p>
          <a:p>
            <a:endParaRPr lang="en-US" dirty="0"/>
          </a:p>
          <a:p>
            <a:endParaRPr lang="en-US" dirty="0"/>
          </a:p>
          <a:p>
            <a:endParaRPr lang="en-US" dirty="0"/>
          </a:p>
          <a:p>
            <a:endParaRPr lang="en-US" dirty="0"/>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342355" y="1856476"/>
            <a:ext cx="2968735"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300205" y="5491307"/>
            <a:ext cx="3288216" cy="2123658"/>
          </a:xfrm>
          <a:prstGeom prst="rect">
            <a:avLst/>
          </a:prstGeom>
          <a:noFill/>
        </p:spPr>
        <p:txBody>
          <a:bodyPr wrap="square">
            <a:spAutoFit/>
          </a:bodyPr>
          <a:lstStyle/>
          <a:p>
            <a:r>
              <a:rPr lang="en-US" sz="1100" dirty="0">
                <a:solidFill>
                  <a:schemeClr val="tx1"/>
                </a:solidFill>
                <a:latin typeface="Helvetica" pitchFamily="2" charset="0"/>
              </a:rPr>
              <a:t>Writing:</a:t>
            </a:r>
          </a:p>
          <a:p>
            <a:r>
              <a:rPr lang="en-US" sz="1100" dirty="0">
                <a:solidFill>
                  <a:schemeClr val="tx1"/>
                </a:solidFill>
                <a:latin typeface="Helvetica" pitchFamily="2" charset="0"/>
              </a:rPr>
              <a:t>This term, year 5 + 6 children will be reading the books ‘</a:t>
            </a:r>
            <a:r>
              <a:rPr lang="en-US" sz="1100" dirty="0">
                <a:latin typeface="Helvetica" pitchFamily="2" charset="0"/>
              </a:rPr>
              <a:t>Rose Blanche</a:t>
            </a:r>
            <a:r>
              <a:rPr lang="en-US" sz="1100" dirty="0">
                <a:solidFill>
                  <a:schemeClr val="tx1"/>
                </a:solidFill>
                <a:latin typeface="Helvetica" pitchFamily="2" charset="0"/>
              </a:rPr>
              <a:t>’ by Ian McEwan, and ‘Origin of the Species’ by Sabina Radeva. They will use the vehicle texts to inspire writing a diary entry and an explanation text. They will be developing their use of more sophisticated punctuation such as dashes, commas and brackets for parenthesis. </a:t>
            </a:r>
          </a:p>
          <a:p>
            <a:r>
              <a:rPr lang="en-US" sz="1100" dirty="0">
                <a:latin typeface="Helvetica" pitchFamily="2" charset="0"/>
              </a:rPr>
              <a:t>The children will also have the opportunities to write for pleasure to create a memoir and and explanation text linked to an area of personal interest.</a:t>
            </a:r>
            <a:endParaRPr lang="en-US" sz="1100" dirty="0">
              <a:solidFill>
                <a:schemeClr val="tx1"/>
              </a:solidFill>
              <a:latin typeface="Helvetica" pitchFamily="2" charset="0"/>
            </a:endParaRPr>
          </a:p>
        </p:txBody>
      </p:sp>
      <p:sp>
        <p:nvSpPr>
          <p:cNvPr id="18" name="Content Placeholder 6">
            <a:extLst>
              <a:ext uri="{FF2B5EF4-FFF2-40B4-BE49-F238E27FC236}">
                <a16:creationId xmlns:a16="http://schemas.microsoft.com/office/drawing/2014/main" id="{E63C33D0-BE5B-1896-8848-95A2D050732D}"/>
              </a:ext>
            </a:extLst>
          </p:cNvPr>
          <p:cNvSpPr txBox="1">
            <a:spLocks/>
          </p:cNvSpPr>
          <p:nvPr/>
        </p:nvSpPr>
        <p:spPr>
          <a:xfrm>
            <a:off x="3319582" y="2140438"/>
            <a:ext cx="3249463"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Reading:</a:t>
            </a:r>
          </a:p>
          <a:p>
            <a:r>
              <a:rPr lang="en-US" dirty="0"/>
              <a:t>For reading, the children will read the book ‘Goodnight Mr. Tom’ by Michelle Magorian. They will also read a range of texts that complement the science topic of ‘evolution;. The children will discuss a range of themes and conventions through these texts. The children will be drawing inferences such as characters'’ feelings and motives as well as discussing words and phrases that capture the reader’s interest and imagination. </a:t>
            </a:r>
          </a:p>
          <a:p>
            <a:endParaRPr lang="en-US" dirty="0"/>
          </a:p>
        </p:txBody>
      </p:sp>
      <p:pic>
        <p:nvPicPr>
          <p:cNvPr id="21" name="Picture 20">
            <a:extLst>
              <a:ext uri="{FF2B5EF4-FFF2-40B4-BE49-F238E27FC236}">
                <a16:creationId xmlns:a16="http://schemas.microsoft.com/office/drawing/2014/main" id="{1DE53271-5736-BABF-762C-3DFA08C4ED75}"/>
              </a:ext>
            </a:extLst>
          </p:cNvPr>
          <p:cNvPicPr>
            <a:picLocks noChangeAspect="1"/>
          </p:cNvPicPr>
          <p:nvPr/>
        </p:nvPicPr>
        <p:blipFill>
          <a:blip r:embed="rId2"/>
          <a:stretch>
            <a:fillRect/>
          </a:stretch>
        </p:blipFill>
        <p:spPr>
          <a:xfrm>
            <a:off x="5202118" y="587340"/>
            <a:ext cx="1100710" cy="1734759"/>
          </a:xfrm>
          <a:prstGeom prst="rect">
            <a:avLst/>
          </a:prstGeom>
        </p:spPr>
      </p:pic>
      <p:pic>
        <p:nvPicPr>
          <p:cNvPr id="22" name="Picture 21">
            <a:extLst>
              <a:ext uri="{FF2B5EF4-FFF2-40B4-BE49-F238E27FC236}">
                <a16:creationId xmlns:a16="http://schemas.microsoft.com/office/drawing/2014/main" id="{60994F13-A634-EBB2-A0F1-096703C9E992}"/>
              </a:ext>
            </a:extLst>
          </p:cNvPr>
          <p:cNvPicPr>
            <a:picLocks noChangeAspect="1"/>
          </p:cNvPicPr>
          <p:nvPr/>
        </p:nvPicPr>
        <p:blipFill>
          <a:blip r:embed="rId3"/>
          <a:stretch>
            <a:fillRect/>
          </a:stretch>
        </p:blipFill>
        <p:spPr>
          <a:xfrm>
            <a:off x="3251420" y="4012866"/>
            <a:ext cx="862294" cy="1335165"/>
          </a:xfrm>
          <a:prstGeom prst="rect">
            <a:avLst/>
          </a:prstGeom>
        </p:spPr>
      </p:pic>
      <p:pic>
        <p:nvPicPr>
          <p:cNvPr id="23" name="Picture 22">
            <a:extLst>
              <a:ext uri="{FF2B5EF4-FFF2-40B4-BE49-F238E27FC236}">
                <a16:creationId xmlns:a16="http://schemas.microsoft.com/office/drawing/2014/main" id="{FA6C6AB4-F6CB-79CC-35A9-A67FF725AA1E}"/>
              </a:ext>
            </a:extLst>
          </p:cNvPr>
          <p:cNvPicPr>
            <a:picLocks noChangeAspect="1"/>
          </p:cNvPicPr>
          <p:nvPr/>
        </p:nvPicPr>
        <p:blipFill>
          <a:blip r:embed="rId4"/>
          <a:stretch>
            <a:fillRect/>
          </a:stretch>
        </p:blipFill>
        <p:spPr>
          <a:xfrm>
            <a:off x="4233724" y="4033950"/>
            <a:ext cx="966835" cy="1292996"/>
          </a:xfrm>
          <a:prstGeom prst="rect">
            <a:avLst/>
          </a:prstGeom>
        </p:spPr>
      </p:pic>
      <p:pic>
        <p:nvPicPr>
          <p:cNvPr id="24" name="Picture 23">
            <a:extLst>
              <a:ext uri="{FF2B5EF4-FFF2-40B4-BE49-F238E27FC236}">
                <a16:creationId xmlns:a16="http://schemas.microsoft.com/office/drawing/2014/main" id="{B886AB2D-36DA-3F27-4132-89E6D5C35921}"/>
              </a:ext>
            </a:extLst>
          </p:cNvPr>
          <p:cNvPicPr>
            <a:picLocks noChangeAspect="1"/>
          </p:cNvPicPr>
          <p:nvPr/>
        </p:nvPicPr>
        <p:blipFill>
          <a:blip r:embed="rId5"/>
          <a:stretch>
            <a:fillRect/>
          </a:stretch>
        </p:blipFill>
        <p:spPr>
          <a:xfrm>
            <a:off x="5367672" y="4012866"/>
            <a:ext cx="1086240" cy="1336075"/>
          </a:xfrm>
          <a:prstGeom prst="rect">
            <a:avLst/>
          </a:prstGeom>
        </p:spPr>
      </p:pic>
      <p:pic>
        <p:nvPicPr>
          <p:cNvPr id="4" name="Picture 3">
            <a:extLst>
              <a:ext uri="{FF2B5EF4-FFF2-40B4-BE49-F238E27FC236}">
                <a16:creationId xmlns:a16="http://schemas.microsoft.com/office/drawing/2014/main" id="{CA4289D9-2770-E398-9380-245B57BA5911}"/>
              </a:ext>
            </a:extLst>
          </p:cNvPr>
          <p:cNvPicPr>
            <a:picLocks noChangeAspect="1"/>
          </p:cNvPicPr>
          <p:nvPr/>
        </p:nvPicPr>
        <p:blipFill>
          <a:blip r:embed="rId6"/>
          <a:stretch>
            <a:fillRect/>
          </a:stretch>
        </p:blipFill>
        <p:spPr>
          <a:xfrm>
            <a:off x="4088492" y="7615613"/>
            <a:ext cx="1257298" cy="1661158"/>
          </a:xfrm>
          <a:prstGeom prst="rect">
            <a:avLst/>
          </a:prstGeom>
        </p:spPr>
      </p:pic>
      <p:pic>
        <p:nvPicPr>
          <p:cNvPr id="7" name="Picture 6">
            <a:extLst>
              <a:ext uri="{FF2B5EF4-FFF2-40B4-BE49-F238E27FC236}">
                <a16:creationId xmlns:a16="http://schemas.microsoft.com/office/drawing/2014/main" id="{0528BCCF-B2D0-DDC8-5194-1402F3559E59}"/>
              </a:ext>
            </a:extLst>
          </p:cNvPr>
          <p:cNvPicPr>
            <a:picLocks noChangeAspect="1"/>
          </p:cNvPicPr>
          <p:nvPr/>
        </p:nvPicPr>
        <p:blipFill>
          <a:blip r:embed="rId7"/>
          <a:stretch>
            <a:fillRect/>
          </a:stretch>
        </p:blipFill>
        <p:spPr>
          <a:xfrm>
            <a:off x="5367672" y="7592305"/>
            <a:ext cx="1277481" cy="1684466"/>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84400" y="1218754"/>
            <a:ext cx="6089199" cy="481588"/>
          </a:xfrm>
        </p:spPr>
        <p:txBody>
          <a:bodyPr/>
          <a:lstStyle/>
          <a:p>
            <a:r>
              <a:rPr lang="en-US" dirty="0"/>
              <a:t>The Big Picture – World at War</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558949" y="5536724"/>
            <a:ext cx="2914650" cy="322400"/>
          </a:xfrm>
        </p:spPr>
        <p:txBody>
          <a:bodyPr/>
          <a:lstStyle/>
          <a:p>
            <a:r>
              <a:rPr lang="en-US" dirty="0"/>
              <a:t>Art – 3D Topography</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589139" y="5697924"/>
            <a:ext cx="2914650" cy="3071172"/>
          </a:xfrm>
        </p:spPr>
        <p:txBody>
          <a:bodyPr/>
          <a:lstStyle/>
          <a:p>
            <a:pPr algn="l" rtl="0" fontAlgn="base"/>
            <a:r>
              <a:rPr lang="en-GB" dirty="0">
                <a:solidFill>
                  <a:srgbClr val="000000"/>
                </a:solidFill>
              </a:rPr>
              <a:t>For art, the children will </a:t>
            </a:r>
            <a:r>
              <a:rPr lang="en-GB" b="0" i="0" u="none" strike="noStrike" dirty="0">
                <a:solidFill>
                  <a:srgbClr val="000000"/>
                </a:solidFill>
                <a:effectLst/>
                <a:latin typeface="Comic Sans MS" panose="030F0902030302020204" pitchFamily="66" charset="0"/>
              </a:rPr>
              <a:t> combine several art skills such as collage, painting and line drawing to create a topographical map of a country or region in Europe.</a:t>
            </a:r>
            <a:endParaRPr lang="en-GB" dirty="0">
              <a:solidFill>
                <a:srgbClr val="000000"/>
              </a:solidFill>
            </a:endParaRPr>
          </a:p>
          <a:p>
            <a:endParaRPr lang="en-US" dirty="0"/>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354213" y="5136524"/>
            <a:ext cx="2914650" cy="481588"/>
          </a:xfrm>
        </p:spPr>
        <p:txBody>
          <a:bodyPr/>
          <a:lstStyle/>
          <a:p>
            <a:r>
              <a:rPr lang="en-US" dirty="0"/>
              <a:t>Design and Technology – War time Vegetable Turnover</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54213" y="5546698"/>
            <a:ext cx="2914650" cy="2314179"/>
          </a:xfrm>
        </p:spPr>
        <p:txBody>
          <a:bodyPr/>
          <a:lstStyle/>
          <a:p>
            <a:r>
              <a:rPr lang="en-US" dirty="0"/>
              <a:t>For design and technology, the children will be learning about the seasonality of vegetables. They will explore existing pastry products and evaluate in terms of appearance, nutritional value and taste. The children will then design and make their own vegetable turnovers. They will seek consumer feedback from their peers to evaluate their products. </a:t>
            </a:r>
          </a:p>
          <a:p>
            <a:endParaRPr lang="en-US" dirty="0"/>
          </a:p>
          <a:p>
            <a:endParaRPr lang="en-US" dirty="0"/>
          </a:p>
          <a:p>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558952" y="163149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Europe</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World War 2</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4"/>
            <a:ext cx="2914650" cy="340929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r>
              <a:rPr lang="en-GB" dirty="0"/>
              <a:t>For geography, the children will be learning about the continent of Europe. They will learn to use 6-fgure grid references to locate countries and cities in Europe. </a:t>
            </a:r>
          </a:p>
          <a:p>
            <a:pPr algn="l" rtl="0" fontAlgn="base"/>
            <a:r>
              <a:rPr lang="en-GB" dirty="0"/>
              <a:t>They will explore a range of different maps including physical maps and political maps including exploring how political maps changed during WW2. </a:t>
            </a:r>
          </a:p>
          <a:p>
            <a:pPr algn="l" rtl="0" fontAlgn="base"/>
            <a:r>
              <a:rPr lang="en-GB" dirty="0"/>
              <a:t>The children will explore physical and characteristics of Europe including climate, rivers and mountains, fjords, glaciers and lakes and will locate some of the famous landmarks across Europe. </a:t>
            </a:r>
          </a:p>
          <a:p>
            <a:pPr algn="l" rtl="0" fontAlgn="base"/>
            <a:r>
              <a:rPr lang="en-GB" b="0" i="0" u="none" strike="noStrike" dirty="0">
                <a:effectLst/>
              </a:rPr>
              <a:t>They will </a:t>
            </a:r>
            <a:r>
              <a:rPr lang="en-GB" dirty="0"/>
              <a:t>compare two contrasting region of Europe –the Apls and the Mediterranean. They will learn about reasons for tourists visiting these areas and the impact they have on the economy, environment and people.  </a:t>
            </a:r>
            <a:endParaRPr lang="en-GB" b="0" i="0" u="none" strike="noStrike" dirty="0">
              <a:effectLst/>
            </a:endParaRPr>
          </a:p>
          <a:p>
            <a:pPr algn="l" rtl="0" fontAlgn="base"/>
            <a:endParaRPr lang="en-GB"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331067" y="1926816"/>
            <a:ext cx="2914650" cy="2173989"/>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For history, the children will be learning about the </a:t>
            </a:r>
            <a:r>
              <a:rPr lang="en-GB" dirty="0"/>
              <a:t>World War 2. They will learn about the countries and leaders involved in both sides of the conflict. They will explore causes and consequences of World War 2. </a:t>
            </a:r>
          </a:p>
          <a:p>
            <a:r>
              <a:rPr lang="en-GB" dirty="0"/>
              <a:t>The children will also explore how life on the home front changed during the war, including the blitz, evacuation, rationing and digging for victory. </a:t>
            </a:r>
          </a:p>
          <a:p>
            <a:endParaRPr lang="en-GB" dirty="0"/>
          </a:p>
          <a:p>
            <a:endParaRPr lang="en-GB" dirty="0"/>
          </a:p>
          <a:p>
            <a:endParaRPr lang="en-US" dirty="0"/>
          </a:p>
          <a:p>
            <a:endParaRPr lang="en-US" dirty="0"/>
          </a:p>
          <a:p>
            <a:endParaRPr lang="en-US" dirty="0"/>
          </a:p>
          <a:p>
            <a:r>
              <a:rPr lang="en-US" dirty="0"/>
              <a:t> </a:t>
            </a:r>
          </a:p>
        </p:txBody>
      </p:sp>
      <p:pic>
        <p:nvPicPr>
          <p:cNvPr id="8" name="Picture 6" descr="World War Two Display with QR Code – Saved You a Spot">
            <a:extLst>
              <a:ext uri="{FF2B5EF4-FFF2-40B4-BE49-F238E27FC236}">
                <a16:creationId xmlns:a16="http://schemas.microsoft.com/office/drawing/2014/main" id="{AFC89A8B-E574-5CDE-9B5A-0BA4B7C319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21" y="3511438"/>
            <a:ext cx="2984339" cy="163168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3F77B1B9-AC05-6F3A-8EF3-4FA141C3DD9D}"/>
              </a:ext>
            </a:extLst>
          </p:cNvPr>
          <p:cNvPicPr>
            <a:picLocks noChangeAspect="1"/>
          </p:cNvPicPr>
          <p:nvPr/>
        </p:nvPicPr>
        <p:blipFill>
          <a:blip r:embed="rId3"/>
          <a:stretch>
            <a:fillRect/>
          </a:stretch>
        </p:blipFill>
        <p:spPr>
          <a:xfrm>
            <a:off x="681853" y="7312787"/>
            <a:ext cx="1821369" cy="1374459"/>
          </a:xfrm>
          <a:prstGeom prst="rect">
            <a:avLst/>
          </a:prstGeom>
        </p:spPr>
      </p:pic>
      <p:pic>
        <p:nvPicPr>
          <p:cNvPr id="1028" name="Picture 4" descr="A map of a river&#10;&#10;Description automatically generated with medium confidence">
            <a:extLst>
              <a:ext uri="{FF2B5EF4-FFF2-40B4-BE49-F238E27FC236}">
                <a16:creationId xmlns:a16="http://schemas.microsoft.com/office/drawing/2014/main" id="{3C22ED4B-8941-A836-2492-08E528A038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4780" y="6533674"/>
            <a:ext cx="1874644" cy="2760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84400" y="1223476"/>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84400" y="1443079"/>
            <a:ext cx="2914650" cy="2903982"/>
          </a:xfrm>
        </p:spPr>
        <p:txBody>
          <a:bodyPr/>
          <a:lstStyle/>
          <a:p>
            <a:r>
              <a:rPr lang="en-GB" b="0" i="0" u="none" strike="noStrike" dirty="0">
                <a:solidFill>
                  <a:schemeClr val="tx1"/>
                </a:solidFill>
                <a:effectLst/>
              </a:rPr>
              <a:t>For music, the children will explore the importance of wartime songs for motivating troops during WW1 and WW2. They will compare wartime songs from each time period in terms of pace, rhythm, dynamics and lyrics and the reasons for these different styles. </a:t>
            </a:r>
          </a:p>
          <a:p>
            <a:endParaRPr lang="en-GB" b="0" i="0" u="none" strike="noStrike" dirty="0">
              <a:solidFill>
                <a:schemeClr val="tx1"/>
              </a:solidFill>
              <a:effectLst/>
            </a:endParaRPr>
          </a:p>
          <a:p>
            <a:endParaRPr lang="en-GB" dirty="0">
              <a:solidFill>
                <a:srgbClr val="333333"/>
              </a:solidFill>
              <a:latin typeface="ReithSans"/>
            </a:endParaRPr>
          </a:p>
          <a:p>
            <a:endParaRPr lang="en-US" dirty="0"/>
          </a:p>
        </p:txBody>
      </p:sp>
      <p:sp>
        <p:nvSpPr>
          <p:cNvPr id="14" name="Content Placeholder 13">
            <a:extLst>
              <a:ext uri="{FF2B5EF4-FFF2-40B4-BE49-F238E27FC236}">
                <a16:creationId xmlns:a16="http://schemas.microsoft.com/office/drawing/2014/main" id="{A9602EFF-8D03-2E23-7962-1CCA33D037B0}"/>
              </a:ext>
            </a:extLst>
          </p:cNvPr>
          <p:cNvSpPr>
            <a:spLocks noGrp="1"/>
          </p:cNvSpPr>
          <p:nvPr>
            <p:ph sz="half" idx="13"/>
          </p:nvPr>
        </p:nvSpPr>
        <p:spPr>
          <a:xfrm>
            <a:off x="3620319" y="678929"/>
            <a:ext cx="2914650" cy="322400"/>
          </a:xfrm>
        </p:spPr>
        <p:txBody>
          <a:bodyPr/>
          <a:lstStyle/>
          <a:p>
            <a:r>
              <a:rPr lang="en-US" dirty="0"/>
              <a:t>Computing – Programming Games</a:t>
            </a:r>
          </a:p>
        </p:txBody>
      </p:sp>
      <p:sp>
        <p:nvSpPr>
          <p:cNvPr id="15" name="Content Placeholder 14">
            <a:extLst>
              <a:ext uri="{FF2B5EF4-FFF2-40B4-BE49-F238E27FC236}">
                <a16:creationId xmlns:a16="http://schemas.microsoft.com/office/drawing/2014/main" id="{1BCAF6AE-0410-0A9D-BD45-72D8826EDBDE}"/>
              </a:ext>
            </a:extLst>
          </p:cNvPr>
          <p:cNvSpPr>
            <a:spLocks noGrp="1"/>
          </p:cNvSpPr>
          <p:nvPr>
            <p:ph sz="half" idx="14"/>
          </p:nvPr>
        </p:nvSpPr>
        <p:spPr>
          <a:xfrm>
            <a:off x="3558950" y="928716"/>
            <a:ext cx="2914650" cy="2126172"/>
          </a:xfrm>
        </p:spPr>
        <p:txBody>
          <a:bodyPr/>
          <a:lstStyle/>
          <a:p>
            <a:pPr algn="l" rtl="0" fontAlgn="base"/>
            <a:r>
              <a:rPr lang="en-GB" b="0" i="0" u="none" strike="noStrike" dirty="0">
                <a:effectLst/>
              </a:rPr>
              <a:t>For computing, the children will be exploring the concept of variables when programming games using the BBC micro:bit. They will learn what variables are and relate them to real-world examples pf values that can be set and changed. They will use variables to create a game of rock, paper, scissors. They will test the game to look for ‘bugs’ in the algorithm and will improve their game by de-bugging. </a:t>
            </a:r>
          </a:p>
          <a:p>
            <a:pPr algn="l" rtl="0" fontAlgn="base"/>
            <a:endParaRPr lang="en-GB" b="0" i="0" u="none" strike="noStrike" dirty="0">
              <a:effectLst/>
            </a:endParaRPr>
          </a:p>
          <a:p>
            <a:pPr algn="l" rtl="0" fontAlgn="base"/>
            <a:endParaRPr lang="en-GB"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412425" y="520184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565410"/>
            <a:ext cx="2914650" cy="302185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For RE this term, the children will be exploring the questions: ‘Creation and Science: conflicting or complementary?’ And ‘Was Jesus the Messiah?’</a:t>
            </a:r>
          </a:p>
          <a:p>
            <a:r>
              <a:rPr lang="en-GB" dirty="0">
                <a:solidFill>
                  <a:srgbClr val="000000"/>
                </a:solidFill>
              </a:rPr>
              <a:t>The children will learn that C</a:t>
            </a:r>
            <a:r>
              <a:rPr lang="en-GB" dirty="0">
                <a:solidFill>
                  <a:srgbClr val="000000"/>
                </a:solidFill>
                <a:effectLst/>
              </a:rPr>
              <a:t>hristians believe that God created the universe and that here is much debate around the relationship between the accounts of creation in Genesis and contemporary scientific accounts. The children </a:t>
            </a:r>
            <a:r>
              <a:rPr lang="en-GB" dirty="0">
                <a:solidFill>
                  <a:srgbClr val="000000"/>
                </a:solidFill>
              </a:rPr>
              <a:t>will learn that t</a:t>
            </a:r>
            <a:r>
              <a:rPr lang="en-GB" dirty="0">
                <a:solidFill>
                  <a:srgbClr val="000000"/>
                </a:solidFill>
                <a:effectLst/>
              </a:rPr>
              <a:t>here are many scientists, throughout history and now, who are Christians.</a:t>
            </a:r>
          </a:p>
          <a:p>
            <a:r>
              <a:rPr lang="en-GB" dirty="0">
                <a:solidFill>
                  <a:srgbClr val="000000"/>
                </a:solidFill>
              </a:rPr>
              <a:t>The children will also learn that the</a:t>
            </a:r>
            <a:r>
              <a:rPr lang="en-GB" b="0" i="0" u="none" strike="noStrike" dirty="0">
                <a:solidFill>
                  <a:srgbClr val="202124"/>
                </a:solidFill>
                <a:effectLst/>
                <a:highlight>
                  <a:srgbClr val="FFFFFF"/>
                </a:highlight>
              </a:rPr>
              <a:t> Old Testament talks about a 'rescuer' – a messiah. Some texts talk about what this 'messiah' would be like. </a:t>
            </a:r>
            <a:r>
              <a:rPr lang="en-GB" b="0" i="0" u="none" strike="noStrike" dirty="0">
                <a:solidFill>
                  <a:srgbClr val="040C28"/>
                </a:solidFill>
                <a:effectLst/>
              </a:rPr>
              <a:t>Christians believe that Jesus fulfilled these expectations, and that he is the Messiah</a:t>
            </a:r>
            <a:r>
              <a:rPr lang="en-GB" b="0" i="0" u="none" strike="noStrike" dirty="0">
                <a:solidFill>
                  <a:srgbClr val="202124"/>
                </a:solidFill>
                <a:effectLst/>
                <a:highlight>
                  <a:srgbClr val="FFFFFF"/>
                </a:highlight>
              </a:rPr>
              <a:t>.</a:t>
            </a:r>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573983" y="6657331"/>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573983" y="6961761"/>
            <a:ext cx="2914650" cy="198161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t>For PSHE this term, the children will be learning about Keeping Safe. They will learn about the different kinds of contact, including unwanted constant, which could also be bullying. </a:t>
            </a:r>
          </a:p>
          <a:p>
            <a:r>
              <a:rPr lang="en-GB" dirty="0"/>
              <a:t>They will learn about the importance of seeking help from a trusted adult if they find physical; or emotional contact uncomfortable, or if they feel unsafe about anything. </a:t>
            </a:r>
            <a:endParaRPr lang="en-GB" dirty="0">
              <a:solidFill>
                <a:srgbClr val="333333"/>
              </a:solidFill>
            </a:endParaRPr>
          </a:p>
          <a:p>
            <a:r>
              <a:rPr lang="en-GB" dirty="0">
                <a:solidFill>
                  <a:srgbClr val="333333"/>
                </a:solidFill>
              </a:rPr>
              <a:t> </a:t>
            </a: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573983" y="4462079"/>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556760" y="4828353"/>
            <a:ext cx="2862983" cy="1785104"/>
          </a:xfrm>
          <a:prstGeom prst="rect">
            <a:avLst/>
          </a:prstGeom>
          <a:noFill/>
        </p:spPr>
        <p:txBody>
          <a:bodyPr wrap="square">
            <a:spAutoFit/>
          </a:bodyPr>
          <a:lstStyle/>
          <a:p>
            <a:pPr algn="l" rtl="0" fontAlgn="base"/>
            <a:r>
              <a:rPr lang="en-GB" sz="1100" b="0" i="0" u="none" strike="noStrike" dirty="0">
                <a:effectLst/>
                <a:latin typeface="Helvetica" pitchFamily="2" charset="0"/>
              </a:rPr>
              <a:t>For P.E. this term, the children will be practicing skills </a:t>
            </a:r>
            <a:r>
              <a:rPr lang="en-GB" sz="1100" dirty="0">
                <a:latin typeface="Helvetica" pitchFamily="2" charset="0"/>
              </a:rPr>
              <a:t>across the sports of tag rugby, football, gymnastics and netball.</a:t>
            </a:r>
          </a:p>
          <a:p>
            <a:pPr algn="l" rtl="0" fontAlgn="base"/>
            <a:r>
              <a:rPr lang="en-GB" sz="1100" b="0" i="0" u="none" strike="noStrike" dirty="0">
                <a:solidFill>
                  <a:srgbClr val="000000"/>
                </a:solidFill>
                <a:effectLst/>
                <a:latin typeface="Helvetica" pitchFamily="2" charset="0"/>
              </a:rPr>
              <a:t>They will practice and develop key skills  for each sport, including passing, moving, marking and shooting. The children will also develop attacking and defending principles while gaining a greater understanding of the tactical side through game related practice.</a:t>
            </a:r>
            <a:r>
              <a:rPr lang="en-GB" sz="1100" b="0" i="0" u="none" strike="noStrike" dirty="0">
                <a:effectLst/>
                <a:latin typeface="Helvetica" pitchFamily="2" charset="0"/>
              </a:rPr>
              <a:t>.  </a:t>
            </a:r>
            <a:r>
              <a:rPr lang="en-GB" sz="1100" dirty="0">
                <a:latin typeface="Helvetica" pitchFamily="2" charset="0"/>
              </a:rPr>
              <a:t> </a:t>
            </a:r>
            <a:endParaRPr lang="en-GB" sz="1100" b="0" i="0" u="none" strike="noStrike" dirty="0">
              <a:solidFill>
                <a:srgbClr val="000000"/>
              </a:solidFill>
              <a:effectLst/>
              <a:latin typeface="Helvetica" pitchFamily="2" charset="0"/>
            </a:endParaRPr>
          </a:p>
        </p:txBody>
      </p:sp>
      <p:pic>
        <p:nvPicPr>
          <p:cNvPr id="3" name="Picture 2">
            <a:extLst>
              <a:ext uri="{FF2B5EF4-FFF2-40B4-BE49-F238E27FC236}">
                <a16:creationId xmlns:a16="http://schemas.microsoft.com/office/drawing/2014/main" id="{75CB68AE-6D4F-65CE-04B3-C2BE0AAB4BFE}"/>
              </a:ext>
            </a:extLst>
          </p:cNvPr>
          <p:cNvPicPr>
            <a:picLocks noChangeAspect="1"/>
          </p:cNvPicPr>
          <p:nvPr/>
        </p:nvPicPr>
        <p:blipFill>
          <a:blip r:embed="rId2"/>
          <a:stretch>
            <a:fillRect/>
          </a:stretch>
        </p:blipFill>
        <p:spPr>
          <a:xfrm>
            <a:off x="542497" y="2718943"/>
            <a:ext cx="2212780" cy="2234057"/>
          </a:xfrm>
          <a:prstGeom prst="rect">
            <a:avLst/>
          </a:prstGeom>
        </p:spPr>
      </p:pic>
      <p:pic>
        <p:nvPicPr>
          <p:cNvPr id="2056" name="Picture 8">
            <a:extLst>
              <a:ext uri="{FF2B5EF4-FFF2-40B4-BE49-F238E27FC236}">
                <a16:creationId xmlns:a16="http://schemas.microsoft.com/office/drawing/2014/main" id="{753BA256-15BF-2859-0D98-16C391F1D3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25" y="-3869378"/>
            <a:ext cx="6858000" cy="12001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253F43AC-3FC9-6AB9-0B81-3AC212AB8DDF}"/>
              </a:ext>
            </a:extLst>
          </p:cNvPr>
          <p:cNvPicPr>
            <a:picLocks noChangeAspect="1"/>
          </p:cNvPicPr>
          <p:nvPr/>
        </p:nvPicPr>
        <p:blipFill>
          <a:blip r:embed="rId4"/>
          <a:stretch>
            <a:fillRect/>
          </a:stretch>
        </p:blipFill>
        <p:spPr>
          <a:xfrm>
            <a:off x="3780427" y="3489720"/>
            <a:ext cx="2306971" cy="891330"/>
          </a:xfrm>
          <a:prstGeom prst="rect">
            <a:avLst/>
          </a:prstGeom>
        </p:spPr>
      </p:pic>
      <p:pic>
        <p:nvPicPr>
          <p:cNvPr id="21" name="Picture 20">
            <a:extLst>
              <a:ext uri="{FF2B5EF4-FFF2-40B4-BE49-F238E27FC236}">
                <a16:creationId xmlns:a16="http://schemas.microsoft.com/office/drawing/2014/main" id="{CFE7DD17-9184-B52D-F7D0-8E245CB30636}"/>
              </a:ext>
            </a:extLst>
          </p:cNvPr>
          <p:cNvPicPr>
            <a:picLocks noChangeAspect="1"/>
          </p:cNvPicPr>
          <p:nvPr/>
        </p:nvPicPr>
        <p:blipFill>
          <a:blip r:embed="rId5"/>
          <a:stretch>
            <a:fillRect/>
          </a:stretch>
        </p:blipFill>
        <p:spPr>
          <a:xfrm>
            <a:off x="3808932" y="2498436"/>
            <a:ext cx="2306971" cy="904083"/>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dirty="0"/>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78960" y="5121110"/>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Autumn</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TextBox 11">
            <a:extLst>
              <a:ext uri="{FF2B5EF4-FFF2-40B4-BE49-F238E27FC236}">
                <a16:creationId xmlns:a16="http://schemas.microsoft.com/office/drawing/2014/main" id="{19D2F682-2757-D046-79FF-43A082319E29}"/>
              </a:ext>
            </a:extLst>
          </p:cNvPr>
          <p:cNvSpPr txBox="1"/>
          <p:nvPr/>
        </p:nvSpPr>
        <p:spPr>
          <a:xfrm>
            <a:off x="378960" y="2538121"/>
            <a:ext cx="2712450" cy="2292935"/>
          </a:xfrm>
          <a:prstGeom prst="rect">
            <a:avLst/>
          </a:prstGeom>
          <a:noFill/>
        </p:spPr>
        <p:txBody>
          <a:bodyPr wrap="square">
            <a:spAutoFit/>
          </a:bodyPr>
          <a:lstStyle/>
          <a:p>
            <a:pPr algn="l" rtl="0" fontAlgn="base"/>
            <a:r>
              <a:rPr lang="en-GB" sz="1100" b="0" i="0" u="none" strike="noStrike" dirty="0">
                <a:solidFill>
                  <a:srgbClr val="000000"/>
                </a:solidFill>
                <a:effectLst/>
                <a:latin typeface="Helvetica" pitchFamily="2" charset="0"/>
              </a:rPr>
              <a:t>For the first half of the term, the children will be completing the science unit ‘forces’. During this unit, they will learn that unsupported objects fall to the Earth ‘s because of the force of gravity and that gravitational force is equal on all objects. The children will investigate the </a:t>
            </a:r>
            <a:r>
              <a:rPr lang="en-GB" sz="1100" dirty="0">
                <a:solidFill>
                  <a:srgbClr val="000000"/>
                </a:solidFill>
                <a:latin typeface="Helvetica" pitchFamily="2" charset="0"/>
              </a:rPr>
              <a:t>the effects of air resistance between surfaces. They children will explore some mechanisms, in particular to learn that levers allow for a smaller force to have a greater effect and the possible uses of levers. </a:t>
            </a:r>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p:txBody>
      </p:sp>
      <p:pic>
        <p:nvPicPr>
          <p:cNvPr id="3076" name="Picture 4">
            <a:extLst>
              <a:ext uri="{FF2B5EF4-FFF2-40B4-BE49-F238E27FC236}">
                <a16:creationId xmlns:a16="http://schemas.microsoft.com/office/drawing/2014/main" id="{06045AA6-B038-0370-B670-044E4215BB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485" y="6082021"/>
            <a:ext cx="4761307" cy="24622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D6361D6-1285-AB88-CD53-CA524EDB0AF6}"/>
              </a:ext>
            </a:extLst>
          </p:cNvPr>
          <p:cNvSpPr txBox="1"/>
          <p:nvPr/>
        </p:nvSpPr>
        <p:spPr>
          <a:xfrm>
            <a:off x="3429000" y="788772"/>
            <a:ext cx="2903769" cy="4324261"/>
          </a:xfrm>
          <a:prstGeom prst="rect">
            <a:avLst/>
          </a:prstGeom>
          <a:noFill/>
        </p:spPr>
        <p:txBody>
          <a:bodyPr wrap="square">
            <a:spAutoFit/>
          </a:bodyPr>
          <a:lstStyle/>
          <a:p>
            <a:pPr algn="l" rtl="0" fontAlgn="base"/>
            <a:r>
              <a:rPr lang="en-GB" sz="1100" b="0" i="0" u="none" strike="noStrike" dirty="0">
                <a:solidFill>
                  <a:srgbClr val="000000"/>
                </a:solidFill>
                <a:effectLst/>
                <a:latin typeface="Helvetica" pitchFamily="2" charset="0"/>
              </a:rPr>
              <a:t>In the second half of the term the children will study the topic ‘Evolution and Inheritance’ In this topic, they will recognise that living things have changed </a:t>
            </a:r>
            <a:r>
              <a:rPr lang="en-GB" sz="1100" dirty="0">
                <a:solidFill>
                  <a:srgbClr val="000000"/>
                </a:solidFill>
                <a:latin typeface="Helvetica" pitchFamily="2" charset="0"/>
              </a:rPr>
              <a:t>o</a:t>
            </a:r>
            <a:r>
              <a:rPr lang="en-GB" sz="1100" b="0" i="0" u="none" strike="noStrike" dirty="0">
                <a:solidFill>
                  <a:srgbClr val="000000"/>
                </a:solidFill>
                <a:effectLst/>
                <a:latin typeface="Helvetica" pitchFamily="2" charset="0"/>
              </a:rPr>
              <a:t>ver time and that fossils </a:t>
            </a:r>
            <a:r>
              <a:rPr lang="en-GB" sz="1100" dirty="0">
                <a:solidFill>
                  <a:srgbClr val="000000"/>
                </a:solidFill>
                <a:latin typeface="Helvetica" pitchFamily="2" charset="0"/>
              </a:rPr>
              <a:t>p</a:t>
            </a:r>
            <a:r>
              <a:rPr lang="en-GB" sz="1100" b="0" i="0" u="none" strike="noStrike" dirty="0">
                <a:solidFill>
                  <a:srgbClr val="000000"/>
                </a:solidFill>
                <a:effectLst/>
                <a:latin typeface="Helvetica" pitchFamily="2" charset="0"/>
              </a:rPr>
              <a:t>rovide information about living things that inhabited the Earth millions of years ago. They wil</a:t>
            </a:r>
            <a:r>
              <a:rPr lang="en-GB" sz="1100" dirty="0">
                <a:solidFill>
                  <a:srgbClr val="000000"/>
                </a:solidFill>
                <a:latin typeface="Helvetica" pitchFamily="2" charset="0"/>
              </a:rPr>
              <a:t>l recognise that living things produce offspring of the same kind but that offspring may vary and are not identical to their parents. </a:t>
            </a:r>
          </a:p>
          <a:p>
            <a:pPr algn="l" rtl="0" fontAlgn="base"/>
            <a:r>
              <a:rPr lang="en-GB" sz="1100" b="0" i="0" u="none" strike="noStrike" dirty="0">
                <a:solidFill>
                  <a:srgbClr val="000000"/>
                </a:solidFill>
                <a:effectLst/>
                <a:latin typeface="Helvetica" pitchFamily="2" charset="0"/>
              </a:rPr>
              <a:t>They w</a:t>
            </a:r>
            <a:r>
              <a:rPr lang="en-GB" sz="1100" dirty="0">
                <a:solidFill>
                  <a:srgbClr val="000000"/>
                </a:solidFill>
                <a:latin typeface="Helvetica" pitchFamily="2" charset="0"/>
              </a:rPr>
              <a:t>ill identify how animals and plants are adapted to suit their environment in different ways and that adaptation may lead to evolution. </a:t>
            </a:r>
            <a:endParaRPr lang="en-GB" sz="1100" b="0" i="0" u="none" strike="noStrike" dirty="0">
              <a:solidFill>
                <a:srgbClr val="000000"/>
              </a:solidFill>
              <a:effectLst/>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pic>
        <p:nvPicPr>
          <p:cNvPr id="8" name="Picture 7">
            <a:extLst>
              <a:ext uri="{FF2B5EF4-FFF2-40B4-BE49-F238E27FC236}">
                <a16:creationId xmlns:a16="http://schemas.microsoft.com/office/drawing/2014/main" id="{E917BFF9-0459-D544-1110-FF4CC1AC34A6}"/>
              </a:ext>
            </a:extLst>
          </p:cNvPr>
          <p:cNvPicPr>
            <a:picLocks noChangeAspect="1"/>
          </p:cNvPicPr>
          <p:nvPr/>
        </p:nvPicPr>
        <p:blipFill>
          <a:blip r:embed="rId3"/>
          <a:stretch>
            <a:fillRect/>
          </a:stretch>
        </p:blipFill>
        <p:spPr>
          <a:xfrm>
            <a:off x="3093269" y="3492715"/>
            <a:ext cx="3441700" cy="1427779"/>
          </a:xfrm>
          <a:prstGeom prst="rect">
            <a:avLst/>
          </a:prstGeom>
        </p:spPr>
      </p:pic>
      <p:pic>
        <p:nvPicPr>
          <p:cNvPr id="9" name="Picture 8">
            <a:extLst>
              <a:ext uri="{FF2B5EF4-FFF2-40B4-BE49-F238E27FC236}">
                <a16:creationId xmlns:a16="http://schemas.microsoft.com/office/drawing/2014/main" id="{809EF63C-1F5A-060B-5F30-F454CE5C7354}"/>
              </a:ext>
            </a:extLst>
          </p:cNvPr>
          <p:cNvPicPr>
            <a:picLocks noChangeAspect="1"/>
          </p:cNvPicPr>
          <p:nvPr/>
        </p:nvPicPr>
        <p:blipFill>
          <a:blip r:embed="rId4"/>
          <a:stretch>
            <a:fillRect/>
          </a:stretch>
        </p:blipFill>
        <p:spPr>
          <a:xfrm>
            <a:off x="1243052" y="1084018"/>
            <a:ext cx="2050558" cy="1426140"/>
          </a:xfrm>
          <a:prstGeom prst="rect">
            <a:avLst/>
          </a:prstGeom>
        </p:spPr>
      </p:pic>
      <p:sp>
        <p:nvSpPr>
          <p:cNvPr id="10" name="TextBox 9">
            <a:extLst>
              <a:ext uri="{FF2B5EF4-FFF2-40B4-BE49-F238E27FC236}">
                <a16:creationId xmlns:a16="http://schemas.microsoft.com/office/drawing/2014/main" id="{E25C5AAB-1B65-D3B0-D625-7F5BFC4180D0}"/>
              </a:ext>
            </a:extLst>
          </p:cNvPr>
          <p:cNvSpPr txBox="1"/>
          <p:nvPr/>
        </p:nvSpPr>
        <p:spPr>
          <a:xfrm>
            <a:off x="362918" y="5326118"/>
            <a:ext cx="6116122" cy="2462213"/>
          </a:xfrm>
          <a:prstGeom prst="rect">
            <a:avLst/>
          </a:prstGeom>
          <a:noFill/>
        </p:spPr>
        <p:txBody>
          <a:bodyPr wrap="square">
            <a:spAutoFit/>
          </a:bodyPr>
          <a:lstStyle/>
          <a:p>
            <a:pPr algn="l" rtl="0" fontAlgn="base"/>
            <a:r>
              <a:rPr lang="en-GB" sz="1100" b="0" i="0" u="none" strike="noStrike" dirty="0">
                <a:solidFill>
                  <a:srgbClr val="000000"/>
                </a:solidFill>
                <a:effectLst/>
                <a:latin typeface="Helvetica" pitchFamily="2" charset="0"/>
              </a:rPr>
              <a:t>This term, we will be taking the children to Blenheim Palace – the home of Winston Churchill. Here they will explore the stunning grounds and take part in a mission, where they must investigate clues to find out what life was like at Blenheim Palace during world war 2. </a:t>
            </a: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2" ma:contentTypeDescription="Create a new document." ma:contentTypeScope="" ma:versionID="93b2ad6fbdb6c3f5ce9431c2f673ea54">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819f6229c5d1b5bc59b853c2f3110859"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Props1.xml><?xml version="1.0" encoding="utf-8"?>
<ds:datastoreItem xmlns:ds="http://schemas.openxmlformats.org/officeDocument/2006/customXml" ds:itemID="{3421ABEC-D994-4D13-9AC4-1F82B0399DCF}"/>
</file>

<file path=customXml/itemProps2.xml><?xml version="1.0" encoding="utf-8"?>
<ds:datastoreItem xmlns:ds="http://schemas.openxmlformats.org/officeDocument/2006/customXml" ds:itemID="{5EF928FF-12FE-47F7-B683-E7DB10630013}"/>
</file>

<file path=customXml/itemProps3.xml><?xml version="1.0" encoding="utf-8"?>
<ds:datastoreItem xmlns:ds="http://schemas.openxmlformats.org/officeDocument/2006/customXml" ds:itemID="{FC12AC09-AD9E-4B66-950A-6012D7A620B2}"/>
</file>

<file path=docProps/app.xml><?xml version="1.0" encoding="utf-8"?>
<Properties xmlns="http://schemas.openxmlformats.org/officeDocument/2006/extended-properties" xmlns:vt="http://schemas.openxmlformats.org/officeDocument/2006/docPropsVTypes">
  <Template>Office Theme</Template>
  <TotalTime>3888</TotalTime>
  <Words>1459</Words>
  <Application>Microsoft Macintosh PowerPoint</Application>
  <PresentationFormat>A4 Paper (210x297 mm)</PresentationFormat>
  <Paragraphs>98</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Comic Sans MS</vt:lpstr>
      <vt:lpstr>Helvetica</vt:lpstr>
      <vt:lpstr>ReithSans</vt:lpstr>
      <vt:lpstr>Times New Roman</vt:lpstr>
      <vt:lpstr>Office Theme</vt:lpstr>
      <vt:lpstr>PowerPoint Presentation</vt:lpstr>
      <vt:lpstr>The Big Picture – World at War</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Helen Mitchell</cp:lastModifiedBy>
  <cp:revision>36</cp:revision>
  <dcterms:created xsi:type="dcterms:W3CDTF">2023-07-18T11:52:19Z</dcterms:created>
  <dcterms:modified xsi:type="dcterms:W3CDTF">2024-06-24T07:35:18Z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ies>
</file>