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274084-4AEA-2286-3158-65F53937B775}" v="2" dt="2024-03-06T09:20:09.9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70"/>
    <p:restoredTop sz="94613"/>
  </p:normalViewPr>
  <p:slideViewPr>
    <p:cSldViewPr snapToGrid="0">
      <p:cViewPr varScale="1">
        <p:scale>
          <a:sx n="74" d="100"/>
          <a:sy n="74" d="100"/>
        </p:scale>
        <p:origin x="1808" y="192"/>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Mitchell" userId="S::hmitchell@ashleyhill.org::c0fc00f9-7b17-4156-98d3-3c06581adbbd" providerId="AD" clId="Web-{9F274084-4AEA-2286-3158-65F53937B775}"/>
    <pc:docChg chg="modSld">
      <pc:chgData name="Helen Mitchell" userId="S::hmitchell@ashleyhill.org::c0fc00f9-7b17-4156-98d3-3c06581adbbd" providerId="AD" clId="Web-{9F274084-4AEA-2286-3158-65F53937B775}" dt="2024-03-06T09:20:09.932" v="0" actId="20577"/>
      <pc:docMkLst>
        <pc:docMk/>
      </pc:docMkLst>
      <pc:sldChg chg="modSp">
        <pc:chgData name="Helen Mitchell" userId="S::hmitchell@ashleyhill.org::c0fc00f9-7b17-4156-98d3-3c06581adbbd" providerId="AD" clId="Web-{9F274084-4AEA-2286-3158-65F53937B775}" dt="2024-03-06T09:20:09.932" v="0" actId="20577"/>
        <pc:sldMkLst>
          <pc:docMk/>
          <pc:sldMk cId="599495319" sldId="258"/>
        </pc:sldMkLst>
        <pc:spChg chg="mod">
          <ac:chgData name="Helen Mitchell" userId="S::hmitchell@ashleyhill.org::c0fc00f9-7b17-4156-98d3-3c06581adbbd" providerId="AD" clId="Web-{9F274084-4AEA-2286-3158-65F53937B775}" dt="2024-03-06T09:20:09.932" v="0" actId="20577"/>
          <ac:spMkLst>
            <pc:docMk/>
            <pc:sldMk cId="599495319" sldId="258"/>
            <ac:spMk id="7" creationId="{99B56830-8CB4-AA0B-DC80-8A7BFC7581E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3/6/2024</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3/6/2024</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dirty="0">
                <a:solidFill>
                  <a:srgbClr val="000000"/>
                </a:solidFill>
                <a:effectLst/>
                <a:latin typeface="Helvetica"/>
                <a:ea typeface="Times New Roman" panose="02020603050405020304" pitchFamily="18" charset="0"/>
                <a:cs typeface="Segoe UI"/>
              </a:rPr>
              <a:t>Year 5 &amp; 6</a:t>
            </a:r>
            <a:r>
              <a:rPr lang="en-GB" sz="1800" dirty="0">
                <a:effectLst/>
                <a:latin typeface="Helvetica"/>
                <a:ea typeface="Times New Roman" panose="02020603050405020304" pitchFamily="18" charset="0"/>
                <a:cs typeface="Helvetica"/>
              </a:rPr>
              <a:t> – </a:t>
            </a:r>
            <a:r>
              <a:rPr lang="en-GB" sz="1800" dirty="0">
                <a:latin typeface="Helvetica"/>
                <a:ea typeface="Times New Roman" panose="02020603050405020304" pitchFamily="18" charset="0"/>
                <a:cs typeface="Helvetica"/>
              </a:rPr>
              <a:t>Full of Beans</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Summer</a:t>
            </a:r>
            <a:r>
              <a:rPr lang="en-GB" sz="1050" b="1" dirty="0">
                <a:solidFill>
                  <a:schemeClr val="tx1"/>
                </a:solidFill>
                <a:effectLst/>
                <a:latin typeface="Helvetica"/>
                <a:ea typeface="Times New Roman" panose="02020603050405020304" pitchFamily="18" charset="0"/>
                <a:cs typeface="Helvetica"/>
              </a:rPr>
              <a:t> Term 2023-24 - Curriculum bulletin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dirty="0">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dirty="0">
                <a:solidFill>
                  <a:schemeClr val="tx1"/>
                </a:solidFill>
                <a:latin typeface="Helvetica"/>
                <a:cs typeface="Helvetica"/>
              </a:rPr>
              <a:t>For Mathematics this term, year 5 will be completing the topics of shape, position &amp; direction, decimals, negative numbers and measurements.</a:t>
            </a:r>
            <a:endParaRPr lang="en-US" dirty="0">
              <a:solidFill>
                <a:schemeClr val="tx1"/>
              </a:solidFill>
              <a:latin typeface="Helvetica"/>
            </a:endParaRPr>
          </a:p>
          <a:p>
            <a:r>
              <a:rPr lang="en-US" dirty="0">
                <a:solidFill>
                  <a:schemeClr val="tx1"/>
                </a:solidFill>
              </a:rPr>
              <a:t>For shape, they will learn to estimate, measure and draw angles up to 180 degrees. They will learn to calculate angles around a point and on a straight line. They will also learn to read and plot coordinates and to solve problems with coordinates. They will explore translation and reflection of shapes on a grid. The children will explore decimals by learning how to add and subtract numbers with different numbers of decimal places. They will also learn to multiply and divide by 10, 100 and 1000. Year 5 will also learn about negative numbers. They will order and compare negative numbers and calculate the difference between two numbers, including negative numbers. For measurement, the children will be learning how to convert between units such as millimetres and centimetres. They will also convert between metric and imperial units. The children will also learn that volume is measured in cubic centimetres and will compare, estimate and calculate volume and capacity. </a:t>
            </a:r>
          </a:p>
          <a:p>
            <a:r>
              <a:rPr lang="en-US" dirty="0">
                <a:solidFill>
                  <a:schemeClr val="tx1"/>
                </a:solidFill>
              </a:rPr>
              <a:t>Year 6 will be learning about shape and position and direction. They will be learning to calculate angles that are vertically opposite. They will solve problems involving missing angles in triangles and quadrilaterals. The children will also explore nets of different 3D shapes. Year 6 will also learn to read and plot points across 4 quadrants and will solve problems involving coordinates. They will learn to translate and reflect shapes across four quadrants. On completion of these units, year 6 will consolidate their learning from across the year 6 curriculum. </a:t>
            </a:r>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438197" y="2140438"/>
            <a:ext cx="2962464"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 of modern fiction and poetry. The books will support the children to develop their word reading and comprehension skills as well as to increase their knowledge of a wider range of texts and themes.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429000" y="1924948"/>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423913" y="5195912"/>
            <a:ext cx="3152870" cy="2123658"/>
          </a:xfrm>
          <a:prstGeom prst="rect">
            <a:avLst/>
          </a:prstGeom>
          <a:noFill/>
        </p:spPr>
        <p:txBody>
          <a:bodyPr wrap="square" lIns="91440" tIns="45720" rIns="91440" bIns="45720" anchor="t">
            <a:spAutoFit/>
          </a:bodyPr>
          <a:lstStyle/>
          <a:p>
            <a:r>
              <a:rPr lang="en-US" sz="1100" dirty="0">
                <a:latin typeface="Helvetica" pitchFamily="2" charset="0"/>
              </a:rPr>
              <a:t>Writing:</a:t>
            </a:r>
            <a:endParaRPr lang="en-US" sz="1100" dirty="0">
              <a:latin typeface="Helvetica" pitchFamily="2" charset="0"/>
              <a:cs typeface="Helvetica"/>
            </a:endParaRPr>
          </a:p>
          <a:p>
            <a:endParaRPr lang="en-US" sz="1100" dirty="0">
              <a:latin typeface="Helvetica"/>
              <a:cs typeface="Helvetica"/>
            </a:endParaRPr>
          </a:p>
          <a:p>
            <a:r>
              <a:rPr lang="en-US" sz="1100" dirty="0">
                <a:latin typeface="Helvetica"/>
                <a:cs typeface="Helvetica"/>
              </a:rPr>
              <a:t>This term, year 5 and 6 children will be reading the book ‘Rain Player’ by David Wisniewski,’  The children will use the text to write a narrative, and an explanation text. They will be developing their use of more sophisticated punctuation such as dashes, commas and brackets for parenthesis. This term, the children will also be ‘Writing for Pleasure’ to write a narrative and an explanation text linked to their own ideas an interests. </a:t>
            </a:r>
            <a:endParaRPr lang="en-US" sz="1100" dirty="0">
              <a:latin typeface="Helvetica" pitchFamily="2" charset="0"/>
              <a:cs typeface="Helvetica"/>
            </a:endParaRPr>
          </a:p>
        </p:txBody>
      </p:sp>
      <p:pic>
        <p:nvPicPr>
          <p:cNvPr id="9" name="Picture 8">
            <a:extLst>
              <a:ext uri="{FF2B5EF4-FFF2-40B4-BE49-F238E27FC236}">
                <a16:creationId xmlns:a16="http://schemas.microsoft.com/office/drawing/2014/main" id="{3EDE518D-86E2-0200-4617-7B61D33EEB66}"/>
              </a:ext>
            </a:extLst>
          </p:cNvPr>
          <p:cNvPicPr>
            <a:picLocks noChangeAspect="1"/>
          </p:cNvPicPr>
          <p:nvPr/>
        </p:nvPicPr>
        <p:blipFill>
          <a:blip r:embed="rId2"/>
          <a:stretch>
            <a:fillRect/>
          </a:stretch>
        </p:blipFill>
        <p:spPr>
          <a:xfrm>
            <a:off x="4583411" y="642574"/>
            <a:ext cx="1572098" cy="1539346"/>
          </a:xfrm>
          <a:prstGeom prst="rect">
            <a:avLst/>
          </a:prstGeom>
        </p:spPr>
      </p:pic>
      <p:pic>
        <p:nvPicPr>
          <p:cNvPr id="10" name="Picture 9">
            <a:extLst>
              <a:ext uri="{FF2B5EF4-FFF2-40B4-BE49-F238E27FC236}">
                <a16:creationId xmlns:a16="http://schemas.microsoft.com/office/drawing/2014/main" id="{F104F3AA-3D3C-A777-B4AE-2DF86715BBDC}"/>
              </a:ext>
            </a:extLst>
          </p:cNvPr>
          <p:cNvPicPr>
            <a:picLocks noChangeAspect="1"/>
          </p:cNvPicPr>
          <p:nvPr/>
        </p:nvPicPr>
        <p:blipFill>
          <a:blip r:embed="rId3"/>
          <a:stretch>
            <a:fillRect/>
          </a:stretch>
        </p:blipFill>
        <p:spPr>
          <a:xfrm>
            <a:off x="4098583" y="7312562"/>
            <a:ext cx="2365089" cy="1950864"/>
          </a:xfrm>
          <a:prstGeom prst="rect">
            <a:avLst/>
          </a:prstGeom>
        </p:spPr>
      </p:pic>
      <p:pic>
        <p:nvPicPr>
          <p:cNvPr id="12" name="Picture 11">
            <a:extLst>
              <a:ext uri="{FF2B5EF4-FFF2-40B4-BE49-F238E27FC236}">
                <a16:creationId xmlns:a16="http://schemas.microsoft.com/office/drawing/2014/main" id="{B037B320-D974-41AB-27BE-B07464B7AB33}"/>
              </a:ext>
            </a:extLst>
          </p:cNvPr>
          <p:cNvPicPr>
            <a:picLocks noChangeAspect="1"/>
          </p:cNvPicPr>
          <p:nvPr/>
        </p:nvPicPr>
        <p:blipFill>
          <a:blip r:embed="rId4"/>
          <a:stretch>
            <a:fillRect/>
          </a:stretch>
        </p:blipFill>
        <p:spPr>
          <a:xfrm>
            <a:off x="3507623" y="3745213"/>
            <a:ext cx="923709" cy="1389380"/>
          </a:xfrm>
          <a:prstGeom prst="rect">
            <a:avLst/>
          </a:prstGeom>
        </p:spPr>
      </p:pic>
      <p:pic>
        <p:nvPicPr>
          <p:cNvPr id="13" name="Picture 12">
            <a:extLst>
              <a:ext uri="{FF2B5EF4-FFF2-40B4-BE49-F238E27FC236}">
                <a16:creationId xmlns:a16="http://schemas.microsoft.com/office/drawing/2014/main" id="{8DC8436E-136B-550B-AFE7-8C248500E893}"/>
              </a:ext>
            </a:extLst>
          </p:cNvPr>
          <p:cNvPicPr>
            <a:picLocks noChangeAspect="1"/>
          </p:cNvPicPr>
          <p:nvPr/>
        </p:nvPicPr>
        <p:blipFill>
          <a:blip r:embed="rId5"/>
          <a:stretch>
            <a:fillRect/>
          </a:stretch>
        </p:blipFill>
        <p:spPr>
          <a:xfrm>
            <a:off x="4483130" y="3745212"/>
            <a:ext cx="872599" cy="1389381"/>
          </a:xfrm>
          <a:prstGeom prst="rect">
            <a:avLst/>
          </a:prstGeom>
        </p:spPr>
      </p:pic>
      <p:pic>
        <p:nvPicPr>
          <p:cNvPr id="14" name="Picture 13">
            <a:extLst>
              <a:ext uri="{FF2B5EF4-FFF2-40B4-BE49-F238E27FC236}">
                <a16:creationId xmlns:a16="http://schemas.microsoft.com/office/drawing/2014/main" id="{6D34B11E-3AA0-4C75-1F9B-FE1343E3565D}"/>
              </a:ext>
            </a:extLst>
          </p:cNvPr>
          <p:cNvPicPr>
            <a:picLocks noChangeAspect="1"/>
          </p:cNvPicPr>
          <p:nvPr/>
        </p:nvPicPr>
        <p:blipFill>
          <a:blip r:embed="rId6"/>
          <a:stretch>
            <a:fillRect/>
          </a:stretch>
        </p:blipFill>
        <p:spPr>
          <a:xfrm>
            <a:off x="5459325" y="3756786"/>
            <a:ext cx="922426" cy="1366234"/>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dirty="0"/>
              <a:t>The Big Picture – Full of Beans</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271901"/>
            <a:ext cx="2914650" cy="322400"/>
          </a:xfrm>
        </p:spPr>
        <p:txBody>
          <a:bodyPr/>
          <a:lstStyle/>
          <a:p>
            <a:r>
              <a:rPr lang="en-US" dirty="0"/>
              <a:t>Art – Set Design</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09858" y="6482528"/>
            <a:ext cx="3153042" cy="1602713"/>
          </a:xfrm>
        </p:spPr>
        <p:txBody>
          <a:bodyPr lIns="91440" tIns="45720" rIns="91440" bIns="45720" anchor="t"/>
          <a:lstStyle/>
          <a:p>
            <a:r>
              <a:rPr lang="en-GB" dirty="0">
                <a:effectLst/>
              </a:rPr>
              <a:t>For art</a:t>
            </a:r>
            <a:r>
              <a:rPr lang="en-GB" dirty="0"/>
              <a:t> the children will learn that</a:t>
            </a:r>
            <a:r>
              <a:rPr lang="en-GB" dirty="0">
                <a:solidFill>
                  <a:srgbClr val="000000"/>
                </a:solidFill>
                <a:effectLst/>
              </a:rPr>
              <a:t> designers and makers design “sets” which form the backdrop/props to give context to drama (theatre, film or animation). They will apply skills across a range </a:t>
            </a:r>
            <a:r>
              <a:rPr lang="en-GB" dirty="0">
                <a:solidFill>
                  <a:srgbClr val="000000"/>
                </a:solidFill>
              </a:rPr>
              <a:t>of </a:t>
            </a:r>
            <a:r>
              <a:rPr lang="en-GB" dirty="0">
                <a:solidFill>
                  <a:srgbClr val="000000"/>
                </a:solidFill>
                <a:effectLst/>
              </a:rPr>
              <a:t>disciplines including painting, making and drawing to create a mini-set themed around our summer production of Aladdin. They children will consider scale, perspective and composition when creating their sets. </a:t>
            </a:r>
          </a:p>
          <a:p>
            <a:endParaRPr lang="en-GB" dirty="0">
              <a:effectLst/>
            </a:endParaRP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dirty="0"/>
              <a:t>Design and Technology – Chocolate bar Packaging</a:t>
            </a:r>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b="1" dirty="0">
                <a:solidFill>
                  <a:schemeClr val="tx1"/>
                </a:solidFill>
                <a:effectLst/>
                <a:ea typeface="Times New Roman" panose="02020603050405020304" pitchFamily="18" charset="0"/>
                <a:cs typeface="Segoe UI" panose="020B0502040204020203" pitchFamily="34" charset="0"/>
              </a:rPr>
              <a:t>Summer Term</a:t>
            </a:r>
            <a:r>
              <a:rPr lang="en-GB" b="1" dirty="0">
                <a:solidFill>
                  <a:schemeClr val="tx1"/>
                </a:solidFill>
                <a:effectLst/>
                <a:ea typeface="Times New Roman" panose="02020603050405020304" pitchFamily="18" charset="0"/>
              </a:rPr>
              <a:t> 2023-24 - Curriculum bulletin</a:t>
            </a:r>
            <a:endParaRPr lang="en-GB" dirty="0">
              <a:solidFill>
                <a:schemeClr val="tx1"/>
              </a:solidFill>
              <a:effectLst/>
              <a:ea typeface="Times New Roman" panose="02020603050405020304" pitchFamily="18" charset="0"/>
            </a:endParaRPr>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06701" y="163319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Cocoa Bean Trade</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The Mayans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dirty="0">
              <a:effectLst/>
            </a:endParaRPr>
          </a:p>
          <a:p>
            <a:pPr algn="l" rtl="0" fontAlgn="base"/>
            <a:endParaRPr lang="en-GB"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58042" y="1987764"/>
            <a:ext cx="2914650" cy="314876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history, the children will be learning about the Mayan civilization. They will learn who the Mayans were, and where and when they lived. They will learn that the Mayans were a successful and advanced civilisation, and what caused them to disappear. The children will learn about the  beliefs, rituals and lifestyle of the Ancient Maya including the football-like game, Pok-a-tok. </a:t>
            </a:r>
            <a:endParaRPr lang="en-US" dirty="0"/>
          </a:p>
          <a:p>
            <a:endParaRPr lang="en-US" dirty="0"/>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D&amp;T this term, years 5 &amp; 6 will become chocolatiers! They will be encouraged to use their </a:t>
            </a:r>
            <a:r>
              <a:rPr lang="en-GB" b="0" i="0" u="none" strike="noStrike" dirty="0">
                <a:solidFill>
                  <a:srgbClr val="000000"/>
                </a:solidFill>
                <a:effectLst/>
              </a:rPr>
              <a:t>creativity to design, brand and make packaging for their own design of chocolate bars. They will conduct market research to gain feedback on their designs. </a:t>
            </a:r>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solidFill>
                <a:schemeClr val="tx1"/>
              </a:solidFill>
              <a:cs typeface="Helvetica"/>
            </a:endParaRPr>
          </a:p>
          <a:p>
            <a:endParaRPr lang="en-US" dirty="0"/>
          </a:p>
          <a:p>
            <a:endParaRPr lang="en-US" dirty="0"/>
          </a:p>
        </p:txBody>
      </p:sp>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cs typeface="Helvetica"/>
              </a:rPr>
              <a:t>For geography, the children will be exploring trade, in particular, the trade of chocolate. They will learn about how everyday products arrive in supermarkets and will be able to describe the chocolate supply chain. They will find out about the climate in South America where cocoa beans are grown. They will also consider how trade brings advantages and disadvantages to different people and about the concept of fair trade.  </a:t>
            </a:r>
            <a:endParaRPr lang="en-US" dirty="0"/>
          </a:p>
          <a:p>
            <a:endParaRPr lang="en-US" dirty="0"/>
          </a:p>
        </p:txBody>
      </p:sp>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81593" y="4805044"/>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dirty="0">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71246" y="4979431"/>
            <a:ext cx="3153043" cy="1373319"/>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learn how to </a:t>
            </a:r>
            <a:r>
              <a:rPr lang="en-GB" dirty="0">
                <a:effectLst/>
                <a:ea typeface="Times New Roman" panose="02020603050405020304" pitchFamily="18" charset="0"/>
                <a:cs typeface="Times New Roman" panose="02020603050405020304" pitchFamily="18" charset="0"/>
              </a:rPr>
              <a:t>programme a ‘simulation of a physical system. This will be achieved using the software ‘Scratch’. Pupils will work through the construction of a simulation audio and lighting system themed around our summer production of Aladdin. They will predict, programme, test and debug their algorithms to achieve this. </a:t>
            </a:r>
            <a:endParaRPr lang="en-GB" dirty="0"/>
          </a:p>
        </p:txBody>
      </p:sp>
      <p:pic>
        <p:nvPicPr>
          <p:cNvPr id="4" name="Picture 3">
            <a:extLst>
              <a:ext uri="{FF2B5EF4-FFF2-40B4-BE49-F238E27FC236}">
                <a16:creationId xmlns:a16="http://schemas.microsoft.com/office/drawing/2014/main" id="{4B3F51CD-CC61-EFF7-2778-221577E7AB32}"/>
              </a:ext>
            </a:extLst>
          </p:cNvPr>
          <p:cNvPicPr>
            <a:picLocks noChangeAspect="1"/>
          </p:cNvPicPr>
          <p:nvPr/>
        </p:nvPicPr>
        <p:blipFill>
          <a:blip r:embed="rId2"/>
          <a:stretch>
            <a:fillRect/>
          </a:stretch>
        </p:blipFill>
        <p:spPr>
          <a:xfrm>
            <a:off x="376784" y="3642783"/>
            <a:ext cx="2343660" cy="1584852"/>
          </a:xfrm>
          <a:prstGeom prst="rect">
            <a:avLst/>
          </a:prstGeom>
        </p:spPr>
      </p:pic>
      <p:pic>
        <p:nvPicPr>
          <p:cNvPr id="5" name="Picture 4">
            <a:extLst>
              <a:ext uri="{FF2B5EF4-FFF2-40B4-BE49-F238E27FC236}">
                <a16:creationId xmlns:a16="http://schemas.microsoft.com/office/drawing/2014/main" id="{1D915903-C873-1F64-3F0E-B6FCCEE3C1CA}"/>
              </a:ext>
            </a:extLst>
          </p:cNvPr>
          <p:cNvPicPr>
            <a:picLocks noChangeAspect="1"/>
          </p:cNvPicPr>
          <p:nvPr/>
        </p:nvPicPr>
        <p:blipFill>
          <a:blip r:embed="rId3"/>
          <a:stretch>
            <a:fillRect/>
          </a:stretch>
        </p:blipFill>
        <p:spPr>
          <a:xfrm>
            <a:off x="3172692" y="3405607"/>
            <a:ext cx="1775076" cy="1138761"/>
          </a:xfrm>
          <a:prstGeom prst="rect">
            <a:avLst/>
          </a:prstGeom>
        </p:spPr>
      </p:pic>
      <p:pic>
        <p:nvPicPr>
          <p:cNvPr id="15" name="Picture 14">
            <a:extLst>
              <a:ext uri="{FF2B5EF4-FFF2-40B4-BE49-F238E27FC236}">
                <a16:creationId xmlns:a16="http://schemas.microsoft.com/office/drawing/2014/main" id="{5EAD3585-DAE2-A975-D407-6F9B520C6F58}"/>
              </a:ext>
            </a:extLst>
          </p:cNvPr>
          <p:cNvPicPr>
            <a:picLocks noChangeAspect="1"/>
          </p:cNvPicPr>
          <p:nvPr/>
        </p:nvPicPr>
        <p:blipFill>
          <a:blip r:embed="rId4"/>
          <a:stretch>
            <a:fillRect/>
          </a:stretch>
        </p:blipFill>
        <p:spPr>
          <a:xfrm>
            <a:off x="5048461" y="3323140"/>
            <a:ext cx="1348742" cy="1580345"/>
          </a:xfrm>
          <a:prstGeom prst="rect">
            <a:avLst/>
          </a:prstGeom>
        </p:spPr>
      </p:pic>
      <p:pic>
        <p:nvPicPr>
          <p:cNvPr id="16" name="Picture 15">
            <a:extLst>
              <a:ext uri="{FF2B5EF4-FFF2-40B4-BE49-F238E27FC236}">
                <a16:creationId xmlns:a16="http://schemas.microsoft.com/office/drawing/2014/main" id="{C719120D-5D23-E3DF-8FF6-96F7CFEA64D0}"/>
              </a:ext>
            </a:extLst>
          </p:cNvPr>
          <p:cNvPicPr>
            <a:picLocks noChangeAspect="1"/>
          </p:cNvPicPr>
          <p:nvPr/>
        </p:nvPicPr>
        <p:blipFill>
          <a:blip r:embed="rId5"/>
          <a:stretch>
            <a:fillRect/>
          </a:stretch>
        </p:blipFill>
        <p:spPr>
          <a:xfrm>
            <a:off x="4330459" y="7895085"/>
            <a:ext cx="2107875" cy="1610441"/>
          </a:xfrm>
          <a:prstGeom prst="rect">
            <a:avLst/>
          </a:prstGeom>
        </p:spPr>
      </p:pic>
      <p:pic>
        <p:nvPicPr>
          <p:cNvPr id="30" name="Picture 29">
            <a:extLst>
              <a:ext uri="{FF2B5EF4-FFF2-40B4-BE49-F238E27FC236}">
                <a16:creationId xmlns:a16="http://schemas.microsoft.com/office/drawing/2014/main" id="{F8C17DD0-8067-F7D8-8113-FBC3DE3E5351}"/>
              </a:ext>
            </a:extLst>
          </p:cNvPr>
          <p:cNvPicPr>
            <a:picLocks noChangeAspect="1"/>
          </p:cNvPicPr>
          <p:nvPr/>
        </p:nvPicPr>
        <p:blipFill>
          <a:blip r:embed="rId6"/>
          <a:stretch>
            <a:fillRect/>
          </a:stretch>
        </p:blipFill>
        <p:spPr>
          <a:xfrm>
            <a:off x="295100" y="6951590"/>
            <a:ext cx="2961218" cy="1373319"/>
          </a:xfrm>
          <a:prstGeom prst="rect">
            <a:avLst/>
          </a:prstGeom>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620319" y="372557"/>
            <a:ext cx="2914650" cy="169310"/>
          </a:xfrm>
        </p:spPr>
        <p:txBody>
          <a:bodyPr/>
          <a:lstStyle/>
          <a:p>
            <a:r>
              <a:rPr lang="en-GB" sz="800" b="1" dirty="0">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Summer</a:t>
            </a:r>
            <a:r>
              <a:rPr lang="en-GB" sz="800" b="1" dirty="0">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505093" y="798757"/>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505093" y="1097008"/>
            <a:ext cx="2655031" cy="2255524"/>
          </a:xfrm>
        </p:spPr>
        <p:txBody>
          <a:bodyPr lIns="91440" tIns="45720" rIns="91440" bIns="45720" anchor="t"/>
          <a:lstStyle/>
          <a:p>
            <a:r>
              <a:rPr lang="en-GB" b="0" i="0" u="none" strike="noStrike" dirty="0">
                <a:solidFill>
                  <a:schemeClr val="tx1"/>
                </a:solidFill>
                <a:effectLst/>
                <a:cs typeface="Helvetica"/>
              </a:rPr>
              <a:t>For music</a:t>
            </a:r>
            <a:r>
              <a:rPr lang="en-GB" dirty="0">
                <a:solidFill>
                  <a:schemeClr val="tx1"/>
                </a:solidFill>
                <a:cs typeface="Helvetica"/>
              </a:rPr>
              <a:t> this term, year 5 and 6 will be learning to play the recorder. They will learn about the different parts of the recorder and compare to similar instruments played by the Ancient Mayans. The children will describe the sounds they can hear using musical terminology. The children will learn to play the notes B,A G, C D, E and F#. The children will learn to sing and play a simple tune using the notes learnt and compose their own songs inspired by the Mayan melody</a:t>
            </a:r>
            <a:r>
              <a:rPr lang="en-GB" dirty="0">
                <a:solidFill>
                  <a:srgbClr val="333333"/>
                </a:solidFill>
                <a:cs typeface="Helvetica"/>
              </a:rPr>
              <a:t> </a:t>
            </a:r>
            <a:r>
              <a:rPr lang="en-GB" b="0" i="0" u="none" strike="noStrike" dirty="0">
                <a:solidFill>
                  <a:srgbClr val="333333"/>
                </a:solidFill>
                <a:effectLst/>
              </a:rPr>
              <a:t>Xtoles.</a:t>
            </a:r>
          </a:p>
          <a:p>
            <a:endParaRPr lang="en-GB" dirty="0">
              <a:solidFill>
                <a:srgbClr val="333333"/>
              </a:solidFill>
              <a:latin typeface="ReithSans"/>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230419" y="516867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230419" y="5458433"/>
            <a:ext cx="3071365" cy="16107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be continued their learning about Islam. They will explore the question: </a:t>
            </a:r>
            <a:r>
              <a:rPr lang="en-GB" dirty="0">
                <a:solidFill>
                  <a:schemeClr val="tx1"/>
                </a:solidFill>
                <a:effectLst/>
                <a:ea typeface="DengXian Light" panose="02010600030101010101" pitchFamily="2" charset="-122"/>
              </a:rPr>
              <a:t>How far does the Mosques contribute to the concept of Ummah?</a:t>
            </a:r>
            <a:r>
              <a:rPr lang="en-GB" dirty="0">
                <a:solidFill>
                  <a:schemeClr val="tx1"/>
                </a:solidFill>
                <a:effectLst/>
                <a:ea typeface="Times New Roman" panose="02020603050405020304" pitchFamily="18" charset="0"/>
              </a:rPr>
              <a:t> </a:t>
            </a:r>
            <a:r>
              <a:rPr lang="en-GB" dirty="0">
                <a:solidFill>
                  <a:schemeClr val="tx1"/>
                </a:solidFill>
                <a:effectLst/>
              </a:rPr>
              <a:t> </a:t>
            </a:r>
          </a:p>
          <a:p>
            <a:pPr rtl="0" fontAlgn="base"/>
            <a:r>
              <a:rPr lang="en-GB" dirty="0">
                <a:solidFill>
                  <a:schemeClr val="tx1"/>
                </a:solidFill>
              </a:rPr>
              <a:t>To enrich this learning, the children will visit Maidenhead Mosque where they will observe the place of worship, practices and objects. </a:t>
            </a:r>
          </a:p>
          <a:p>
            <a:pPr rtl="0" fontAlgn="base"/>
            <a:endParaRPr lang="en-GB" dirty="0">
              <a:solidFill>
                <a:srgbClr val="333333"/>
              </a:solidFill>
            </a:endParaRPr>
          </a:p>
          <a:p>
            <a:pPr rtl="0" fontAlgn="base"/>
            <a:endParaRPr lang="en-GB" dirty="0">
              <a:solidFill>
                <a:srgbClr val="333333"/>
              </a:solidFill>
            </a:endParaRP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395164" y="651926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395164" y="6763761"/>
            <a:ext cx="3215868" cy="225552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PSHE this term, we will be exploring the topic of ‘Families and People who care for Me’ In this unit they will learn about </a:t>
            </a:r>
            <a:r>
              <a:rPr lang="en-GB" dirty="0">
                <a:solidFill>
                  <a:schemeClr val="tx1"/>
                </a:solidFill>
                <a:effectLst/>
                <a:ea typeface="Calibri" panose="020F0502020204030204" pitchFamily="34" charset="0"/>
                <a:cs typeface="Times New Roman" panose="02020603050405020304" pitchFamily="18" charset="0"/>
              </a:rPr>
              <a:t>the importance of families for oneself and explain what their families means to them.</a:t>
            </a:r>
            <a:r>
              <a:rPr lang="en-GB" dirty="0">
                <a:solidFill>
                  <a:schemeClr val="tx1"/>
                </a:solidFill>
                <a:ea typeface="Calibri" panose="020F0502020204030204" pitchFamily="34" charset="0"/>
                <a:cs typeface="Times New Roman" panose="02020603050405020304" pitchFamily="18" charset="0"/>
              </a:rPr>
              <a:t> They will </a:t>
            </a:r>
            <a:r>
              <a:rPr lang="en-GB" dirty="0">
                <a:solidFill>
                  <a:schemeClr val="tx1"/>
                </a:solidFill>
                <a:effectLst/>
                <a:ea typeface="Calibri" panose="020F0502020204030204" pitchFamily="34" charset="0"/>
                <a:cs typeface="Times New Roman" panose="02020603050405020304" pitchFamily="18" charset="0"/>
              </a:rPr>
              <a:t>describe the qualities of healthy family life and explain their role within their families.</a:t>
            </a:r>
            <a:r>
              <a:rPr lang="en-GB" dirty="0">
                <a:solidFill>
                  <a:schemeClr val="tx1"/>
                </a:solidFill>
                <a:ea typeface="Calibri" panose="020F0502020204030204" pitchFamily="34" charset="0"/>
                <a:cs typeface="Times New Roman" panose="02020603050405020304" pitchFamily="18" charset="0"/>
              </a:rPr>
              <a:t> The children will learn about </a:t>
            </a:r>
            <a:r>
              <a:rPr lang="en-GB" dirty="0">
                <a:solidFill>
                  <a:schemeClr val="tx1"/>
                </a:solidFill>
                <a:effectLst/>
                <a:ea typeface="Calibri" panose="020F0502020204030204" pitchFamily="34" charset="0"/>
                <a:cs typeface="Times New Roman" panose="02020603050405020304" pitchFamily="18" charset="0"/>
              </a:rPr>
              <a:t>the characteristics of a healthy family life including respect for parents. They will develop a strong understanding of the promises and meaning of marriage, which is intended to be lifelong. </a:t>
            </a:r>
            <a:endParaRPr lang="en-GB" dirty="0">
              <a:solidFill>
                <a:schemeClr val="tx1"/>
              </a:solidFill>
            </a:endParaRPr>
          </a:p>
          <a:p>
            <a:pPr algn="l"/>
            <a:endParaRPr lang="en-GB" b="0" i="0" u="none" strike="noStrike" dirty="0">
              <a:solidFill>
                <a:srgbClr val="50463C"/>
              </a:solidFill>
              <a:effectLst/>
              <a:latin typeface="Raleway" pitchFamily="2" charset="77"/>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54833" y="3367282"/>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54833" y="3645196"/>
            <a:ext cx="3062849" cy="1615827"/>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sports of, tennis, cricket and dance.</a:t>
            </a:r>
            <a:endParaRPr lang="en-GB" sz="1100" dirty="0">
              <a:latin typeface="Helvetica" pitchFamily="2" charset="0"/>
              <a:cs typeface="Helvetica"/>
            </a:endParaRPr>
          </a:p>
          <a:p>
            <a:pPr fontAlgn="base"/>
            <a:r>
              <a:rPr lang="en-GB" sz="1100" dirty="0">
                <a:latin typeface="Helvetica"/>
                <a:cs typeface="Helvetica"/>
              </a:rPr>
              <a:t>The children will also be doing athletics, where they will practice running, jumping and throwing. They loo forward to demonstrating their skills at the end of term during sports day. </a:t>
            </a:r>
          </a:p>
          <a:p>
            <a:pPr fontAlgn="base"/>
            <a:endParaRPr lang="en-GB" sz="1100" b="0" i="0" u="none" strike="noStrike" dirty="0">
              <a:effectLst/>
              <a:latin typeface="Helvetica" pitchFamily="2" charset="0"/>
              <a:cs typeface="Helvetica"/>
            </a:endParaRPr>
          </a:p>
        </p:txBody>
      </p:sp>
      <p:pic>
        <p:nvPicPr>
          <p:cNvPr id="2" name="Picture 1">
            <a:extLst>
              <a:ext uri="{FF2B5EF4-FFF2-40B4-BE49-F238E27FC236}">
                <a16:creationId xmlns:a16="http://schemas.microsoft.com/office/drawing/2014/main" id="{D0F0F4A3-009C-308C-1F7A-EB3726FC4B98}"/>
              </a:ext>
            </a:extLst>
          </p:cNvPr>
          <p:cNvPicPr>
            <a:picLocks noChangeAspect="1"/>
          </p:cNvPicPr>
          <p:nvPr/>
        </p:nvPicPr>
        <p:blipFill>
          <a:blip r:embed="rId2"/>
          <a:stretch>
            <a:fillRect/>
          </a:stretch>
        </p:blipFill>
        <p:spPr>
          <a:xfrm>
            <a:off x="6078742" y="727139"/>
            <a:ext cx="440152" cy="2347479"/>
          </a:xfrm>
          <a:prstGeom prst="rect">
            <a:avLst/>
          </a:prstGeom>
        </p:spPr>
      </p:pic>
      <p:pic>
        <p:nvPicPr>
          <p:cNvPr id="3" name="Picture 2">
            <a:extLst>
              <a:ext uri="{FF2B5EF4-FFF2-40B4-BE49-F238E27FC236}">
                <a16:creationId xmlns:a16="http://schemas.microsoft.com/office/drawing/2014/main" id="{FD105307-15F6-8F64-00C8-8E5FF1F44126}"/>
              </a:ext>
            </a:extLst>
          </p:cNvPr>
          <p:cNvPicPr>
            <a:picLocks noChangeAspect="1"/>
          </p:cNvPicPr>
          <p:nvPr/>
        </p:nvPicPr>
        <p:blipFill>
          <a:blip r:embed="rId3"/>
          <a:stretch>
            <a:fillRect/>
          </a:stretch>
        </p:blipFill>
        <p:spPr>
          <a:xfrm>
            <a:off x="410887" y="6763761"/>
            <a:ext cx="2722033" cy="1957826"/>
          </a:xfrm>
          <a:prstGeom prst="rect">
            <a:avLst/>
          </a:prstGeom>
        </p:spPr>
      </p:pic>
      <p:sp>
        <p:nvSpPr>
          <p:cNvPr id="4" name="Content Placeholder 1">
            <a:extLst>
              <a:ext uri="{FF2B5EF4-FFF2-40B4-BE49-F238E27FC236}">
                <a16:creationId xmlns:a16="http://schemas.microsoft.com/office/drawing/2014/main" id="{C753994E-DFFE-CB0D-72C2-5D6992D71E6E}"/>
              </a:ext>
            </a:extLst>
          </p:cNvPr>
          <p:cNvSpPr txBox="1">
            <a:spLocks/>
          </p:cNvSpPr>
          <p:nvPr/>
        </p:nvSpPr>
        <p:spPr>
          <a:xfrm>
            <a:off x="341948" y="1308986"/>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Science</a:t>
            </a:r>
          </a:p>
        </p:txBody>
      </p:sp>
      <p:sp>
        <p:nvSpPr>
          <p:cNvPr id="7" name="Content Placeholder 12">
            <a:extLst>
              <a:ext uri="{FF2B5EF4-FFF2-40B4-BE49-F238E27FC236}">
                <a16:creationId xmlns:a16="http://schemas.microsoft.com/office/drawing/2014/main" id="{4B400C11-C498-DDA8-F222-26B4CBBBFB21}"/>
              </a:ext>
            </a:extLst>
          </p:cNvPr>
          <p:cNvSpPr txBox="1">
            <a:spLocks/>
          </p:cNvSpPr>
          <p:nvPr/>
        </p:nvSpPr>
        <p:spPr>
          <a:xfrm>
            <a:off x="319626" y="1563276"/>
            <a:ext cx="3010960" cy="332160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cs typeface="Helvetica"/>
              </a:rPr>
              <a:t>For science this term, years 5 and 6 will be learning about electricity and light. They will be building simple circuits to light a bulb and will investigate the effects of altering the number of batteries, number of bulbs and length of lire on the brightness of the bulb. The children will also learn about the properties of light and will be able to </a:t>
            </a:r>
            <a:r>
              <a:rPr lang="en-GB" b="0" i="0" u="none" strike="noStrike" dirty="0">
                <a:solidFill>
                  <a:schemeClr val="tx1"/>
                </a:solidFill>
                <a:effectLst/>
              </a:rPr>
              <a:t>use the idea that light travels in straight lines to explain why shadows have the same shape as the objects that cast them. </a:t>
            </a:r>
          </a:p>
          <a:p>
            <a:endParaRPr lang="en-GB" dirty="0">
              <a:solidFill>
                <a:srgbClr val="333333"/>
              </a:solidFill>
            </a:endParaRPr>
          </a:p>
          <a:p>
            <a:endParaRPr lang="en-GB" dirty="0">
              <a:solidFill>
                <a:srgbClr val="333333"/>
              </a:solidFill>
            </a:endParaRPr>
          </a:p>
          <a:p>
            <a:endParaRPr lang="en-US" dirty="0"/>
          </a:p>
        </p:txBody>
      </p:sp>
      <p:pic>
        <p:nvPicPr>
          <p:cNvPr id="10" name="Picture 9">
            <a:extLst>
              <a:ext uri="{FF2B5EF4-FFF2-40B4-BE49-F238E27FC236}">
                <a16:creationId xmlns:a16="http://schemas.microsoft.com/office/drawing/2014/main" id="{19298794-6641-1FB8-08FE-25BFCE7DEB7B}"/>
              </a:ext>
            </a:extLst>
          </p:cNvPr>
          <p:cNvPicPr>
            <a:picLocks noChangeAspect="1"/>
          </p:cNvPicPr>
          <p:nvPr/>
        </p:nvPicPr>
        <p:blipFill>
          <a:blip r:embed="rId4"/>
          <a:stretch>
            <a:fillRect/>
          </a:stretch>
        </p:blipFill>
        <p:spPr>
          <a:xfrm>
            <a:off x="540184" y="3462297"/>
            <a:ext cx="2404859" cy="1528803"/>
          </a:xfrm>
          <a:prstGeom prst="rect">
            <a:avLst/>
          </a:prstGeom>
        </p:spPr>
      </p:pic>
      <p:pic>
        <p:nvPicPr>
          <p:cNvPr id="14" name="Picture 13">
            <a:extLst>
              <a:ext uri="{FF2B5EF4-FFF2-40B4-BE49-F238E27FC236}">
                <a16:creationId xmlns:a16="http://schemas.microsoft.com/office/drawing/2014/main" id="{74983D26-E145-9149-9DF0-E86CBDB36AC8}"/>
              </a:ext>
            </a:extLst>
          </p:cNvPr>
          <p:cNvPicPr>
            <a:picLocks noChangeAspect="1"/>
          </p:cNvPicPr>
          <p:nvPr/>
        </p:nvPicPr>
        <p:blipFill>
          <a:blip r:embed="rId5"/>
          <a:stretch>
            <a:fillRect/>
          </a:stretch>
        </p:blipFill>
        <p:spPr>
          <a:xfrm>
            <a:off x="3947621" y="4991100"/>
            <a:ext cx="2370195" cy="1338273"/>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03797" y="1247913"/>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dirty="0">
                <a:solidFill>
                  <a:schemeClr val="tx1"/>
                </a:solidFill>
                <a:latin typeface="Comic Sans MS" panose="030F0902030302020204" pitchFamily="66" charset="0"/>
                <a:ea typeface="Times New Roman" panose="02020603050405020304" pitchFamily="18" charset="0"/>
                <a:cs typeface="Segoe UI" panose="020B0502040204020203" pitchFamily="34" charset="0"/>
              </a:rPr>
              <a:t>Summer </a:t>
            </a:r>
            <a:r>
              <a:rPr lang="en-GB" sz="800" b="1" dirty="0">
                <a:solidFill>
                  <a:schemeClr val="tx1"/>
                </a:solidFill>
                <a:effectLst/>
                <a:latin typeface="Comic Sans MS" panose="030F0902030302020204" pitchFamily="66" charset="0"/>
                <a:ea typeface="Times New Roman" panose="02020603050405020304" pitchFamily="18" charset="0"/>
              </a:rPr>
              <a:t>Term 2023-24 - Curriculum bulletin</a:t>
            </a:r>
            <a:endParaRPr lang="en-GB" sz="800" dirty="0">
              <a:solidFill>
                <a:schemeClr val="tx1"/>
              </a:solidFill>
              <a:effectLst/>
              <a:latin typeface="Comic Sans MS" panose="030F0902030302020204" pitchFamily="66" charset="0"/>
              <a:ea typeface="Times New Roman" panose="02020603050405020304" pitchFamily="18" charset="0"/>
            </a:endParaRPr>
          </a:p>
          <a:p>
            <a:endParaRPr lang="en-US" dirty="0"/>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dirty="0">
              <a:latin typeface="Helvetica" pitchFamily="2" charset="0"/>
              <a:cs typeface="Helvetica"/>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GB" sz="1100" dirty="0">
              <a:solidFill>
                <a:srgbClr val="4D4D4D"/>
              </a:solidFill>
              <a:latin typeface="Helvetica" pitchFamily="2" charset="0"/>
            </a:endParaRPr>
          </a:p>
          <a:p>
            <a:pPr marL="0" indent="0" algn="l" fontAlgn="base">
              <a:buNone/>
            </a:pPr>
            <a:endParaRPr lang="en-US" sz="1100" dirty="0">
              <a:latin typeface="Helvetica" pitchFamily="2" charset="0"/>
            </a:endParaRPr>
          </a:p>
        </p:txBody>
      </p:sp>
      <p:pic>
        <p:nvPicPr>
          <p:cNvPr id="4" name="Picture 3">
            <a:extLst>
              <a:ext uri="{FF2B5EF4-FFF2-40B4-BE49-F238E27FC236}">
                <a16:creationId xmlns:a16="http://schemas.microsoft.com/office/drawing/2014/main" id="{53AC22F2-2CAD-DA8E-9798-B8DD82713352}"/>
              </a:ext>
            </a:extLst>
          </p:cNvPr>
          <p:cNvPicPr>
            <a:picLocks noChangeAspect="1"/>
          </p:cNvPicPr>
          <p:nvPr/>
        </p:nvPicPr>
        <p:blipFill>
          <a:blip r:embed="rId2"/>
          <a:stretch>
            <a:fillRect/>
          </a:stretch>
        </p:blipFill>
        <p:spPr>
          <a:xfrm>
            <a:off x="613288" y="4953000"/>
            <a:ext cx="5707191" cy="2569098"/>
          </a:xfrm>
          <a:prstGeom prst="rect">
            <a:avLst/>
          </a:prstGeom>
        </p:spPr>
      </p:pic>
      <p:sp>
        <p:nvSpPr>
          <p:cNvPr id="7" name="TextBox 6">
            <a:extLst>
              <a:ext uri="{FF2B5EF4-FFF2-40B4-BE49-F238E27FC236}">
                <a16:creationId xmlns:a16="http://schemas.microsoft.com/office/drawing/2014/main" id="{99B56830-8CB4-AA0B-DC80-8A7BFC7581EA}"/>
              </a:ext>
            </a:extLst>
          </p:cNvPr>
          <p:cNvSpPr txBox="1"/>
          <p:nvPr/>
        </p:nvSpPr>
        <p:spPr>
          <a:xfrm>
            <a:off x="290008" y="1671784"/>
            <a:ext cx="3125202" cy="2800767"/>
          </a:xfrm>
          <a:prstGeom prst="rect">
            <a:avLst/>
          </a:prstGeom>
          <a:noFill/>
        </p:spPr>
        <p:txBody>
          <a:bodyPr wrap="square" lIns="91440" tIns="45720" rIns="91440" bIns="45720" anchor="t">
            <a:spAutoFit/>
          </a:bodyPr>
          <a:lstStyle/>
          <a:p>
            <a:r>
              <a:rPr lang="en-GB" sz="1100" b="0" i="0" u="none" strike="noStrike" dirty="0">
                <a:effectLst/>
                <a:latin typeface="Helvetica"/>
                <a:cs typeface="Gill Sans"/>
              </a:rPr>
              <a:t>This term, we are delighted to be taking years 5 &amp; 6 to Cadbury World. Here they will see the delights of the factory and learn the history of the Cadbury chocolate brand. The children will also take part in an educational talk about </a:t>
            </a:r>
            <a:r>
              <a:rPr lang="en-GB" sz="1100">
                <a:latin typeface="Helvetica"/>
                <a:cs typeface="Gill Sans"/>
              </a:rPr>
              <a:t>the Ancient</a:t>
            </a:r>
            <a:r>
              <a:rPr lang="en-GB" sz="1100" dirty="0">
                <a:latin typeface="Helvetica"/>
                <a:cs typeface="Gill Sans"/>
              </a:rPr>
              <a:t> </a:t>
            </a:r>
            <a:r>
              <a:rPr lang="en-GB" sz="1100" b="0" i="0" u="none" strike="noStrike" dirty="0">
                <a:effectLst/>
                <a:latin typeface="Helvetica"/>
                <a:cs typeface="Gill Sans"/>
              </a:rPr>
              <a:t>Maya. This workshop will bring our topic to life! The children will be introduced to the great city of Chichen Itza and will</a:t>
            </a:r>
            <a:r>
              <a:rPr lang="en-GB" sz="1100" dirty="0">
                <a:latin typeface="Helvetica"/>
                <a:cs typeface="Gill Sans"/>
              </a:rPr>
              <a:t> </a:t>
            </a:r>
            <a:r>
              <a:rPr lang="en-GB" sz="1100" b="0" i="0" u="none" strike="noStrike" dirty="0">
                <a:effectLst/>
                <a:latin typeface="Helvetica"/>
                <a:cs typeface="Gill Sans"/>
              </a:rPr>
              <a:t> discover the Mayan myths and legends that claimed how humans were created. </a:t>
            </a:r>
          </a:p>
          <a:p>
            <a:pPr algn="l"/>
            <a:r>
              <a:rPr lang="en-GB" sz="1100" b="0" i="0" u="none" strike="noStrike" dirty="0">
                <a:effectLst/>
                <a:latin typeface="Helvetica" pitchFamily="2" charset="0"/>
                <a:cs typeface="Gill Sans" panose="020B0502020104020203" pitchFamily="34" charset="-79"/>
              </a:rPr>
              <a:t>The children will have the opportunity to see real cocoa pods filled with the cocoa beans that were so valuable to Mayans in c. </a:t>
            </a:r>
            <a:r>
              <a:rPr lang="en-GB" sz="1100">
                <a:latin typeface="Helvetica" pitchFamily="2" charset="0"/>
                <a:cs typeface="Gill Sans" panose="020B0502020104020203" pitchFamily="34" charset="-79"/>
              </a:rPr>
              <a:t>CE</a:t>
            </a:r>
            <a:r>
              <a:rPr lang="en-GB" sz="1100" b="0" i="0" u="none" strike="noStrike">
                <a:effectLst/>
                <a:latin typeface="Helvetica" pitchFamily="2" charset="0"/>
                <a:cs typeface="Gill Sans" panose="020B0502020104020203" pitchFamily="34" charset="-79"/>
              </a:rPr>
              <a:t> </a:t>
            </a:r>
            <a:r>
              <a:rPr lang="en-GB" sz="1100" b="0" i="0" u="none" strike="noStrike" dirty="0">
                <a:effectLst/>
                <a:latin typeface="Helvetica" pitchFamily="2" charset="0"/>
                <a:cs typeface="Gill Sans" panose="020B0502020104020203" pitchFamily="34" charset="-79"/>
              </a:rPr>
              <a:t>900, and the wooden whisk they used to make their favourite chocolate drink. Lucky pupils will even have the chance to dress as a Mayan!</a:t>
            </a:r>
          </a:p>
        </p:txBody>
      </p:sp>
      <p:pic>
        <p:nvPicPr>
          <p:cNvPr id="8" name="Picture 7">
            <a:extLst>
              <a:ext uri="{FF2B5EF4-FFF2-40B4-BE49-F238E27FC236}">
                <a16:creationId xmlns:a16="http://schemas.microsoft.com/office/drawing/2014/main" id="{A1B72A0E-6718-879D-F5EB-7C5241178AAC}"/>
              </a:ext>
            </a:extLst>
          </p:cNvPr>
          <p:cNvPicPr>
            <a:picLocks noChangeAspect="1"/>
          </p:cNvPicPr>
          <p:nvPr/>
        </p:nvPicPr>
        <p:blipFill>
          <a:blip r:embed="rId3"/>
          <a:stretch>
            <a:fillRect/>
          </a:stretch>
        </p:blipFill>
        <p:spPr>
          <a:xfrm>
            <a:off x="3466884" y="2014921"/>
            <a:ext cx="2924926" cy="1928791"/>
          </a:xfrm>
          <a:prstGeom prst="rect">
            <a:avLst/>
          </a:prstGeom>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2" ma:contentTypeDescription="Create a new document." ma:contentTypeScope="" ma:versionID="93b2ad6fbdb6c3f5ce9431c2f673ea54">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819f6229c5d1b5bc59b853c2f3110859"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528279F4-5390-4B06-8799-A0520C0057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6307a91-d7b4-4bed-97b2-3ea042accedb"/>
    <ds:schemaRef ds:uri="7769f6e9-3d71-4df9-b870-758db05e33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7E048E-71C7-4A77-B6FB-F2087B86A4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1686</TotalTime>
  <Words>1398</Words>
  <Application>Microsoft Office PowerPoint</Application>
  <PresentationFormat>A4 Paper (210x297 mm)</PresentationFormat>
  <Paragraphs>68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The Big Picture – Full of Beans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Helen Mitchell</cp:lastModifiedBy>
  <cp:revision>20</cp:revision>
  <dcterms:created xsi:type="dcterms:W3CDTF">2023-07-18T11:52:19Z</dcterms:created>
  <dcterms:modified xsi:type="dcterms:W3CDTF">2024-03-06T09:20:10Z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