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2292" y="36"/>
      </p:cViewPr>
      <p:guideLst>
        <p:guide orient="horz" pos="3143"/>
        <p:guide pos="216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9/5/2025</a:t>
            </a:fld>
            <a:endParaRPr lang="en-US"/>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9/5/2025</a:t>
            </a:fld>
            <a:endParaRPr lang="en-US"/>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9/5/2025</a:t>
            </a:fld>
            <a:endParaRPr lang="en-US"/>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9/5/2025</a:t>
            </a:fld>
            <a:endParaRPr lang="en-US"/>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9/5/2025</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9/5/2025</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9/5/2025</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9/5/2025</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9.xml"/><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99992822-AB34-C48C-64D1-9FC88957AEA7}"/>
              </a:ext>
            </a:extLst>
          </p:cNvPr>
          <p:cNvPicPr>
            <a:picLocks noChangeAspect="1"/>
          </p:cNvPicPr>
          <p:nvPr/>
        </p:nvPicPr>
        <p:blipFill>
          <a:blip r:embed="rId2">
            <a:alphaModFix amt="97000"/>
          </a:blip>
          <a:stretch>
            <a:fillRect/>
          </a:stretch>
        </p:blipFill>
        <p:spPr>
          <a:xfrm>
            <a:off x="4614108" y="696790"/>
            <a:ext cx="1599399" cy="1662653"/>
          </a:xfrm>
          <a:prstGeom prst="rect">
            <a:avLst/>
          </a:prstGeom>
        </p:spPr>
      </p:pic>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a:solidFill>
                  <a:srgbClr val="000000"/>
                </a:solidFill>
                <a:effectLst/>
                <a:latin typeface="Helvetica"/>
                <a:ea typeface="Times New Roman" panose="02020603050405020304" pitchFamily="18" charset="0"/>
                <a:cs typeface="Segoe UI"/>
              </a:rPr>
              <a:t>Year 3 &amp; 4</a:t>
            </a:r>
            <a:r>
              <a:rPr lang="en-GB" sz="1800">
                <a:effectLst/>
                <a:latin typeface="Helvetica"/>
                <a:ea typeface="Times New Roman" panose="02020603050405020304" pitchFamily="18" charset="0"/>
                <a:cs typeface="Helvetica"/>
              </a:rPr>
              <a:t> – Vicious Vikings</a:t>
            </a:r>
          </a:p>
          <a:p>
            <a:endParaRPr lang="en-US"/>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38713" y="340472"/>
            <a:ext cx="3157497" cy="340948"/>
          </a:xfrm>
        </p:spPr>
        <p:txBody>
          <a:bodyPr/>
          <a:lstStyle/>
          <a:p>
            <a:r>
              <a:rPr lang="en-GB" sz="105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1050" b="1" dirty="0">
                <a:solidFill>
                  <a:schemeClr val="tx1"/>
                </a:solidFill>
                <a:effectLst/>
                <a:latin typeface="Comic Sans MS" panose="030F0902030302020204" pitchFamily="66" charset="0"/>
                <a:ea typeface="Times New Roman" panose="02020603050405020304" pitchFamily="18" charset="0"/>
              </a:rPr>
              <a:t> Term 2025-26 - Curriculum bulletin</a:t>
            </a:r>
            <a:endParaRPr lang="en-GB" sz="105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8978" y="1888390"/>
            <a:ext cx="2968735" cy="322400"/>
          </a:xfrm>
        </p:spPr>
        <p:txBody>
          <a:bodyPr lIns="91440" tIns="45720" rIns="91440" bIns="45720" anchor="t"/>
          <a:lstStyle/>
          <a:p>
            <a:r>
              <a:rPr lang="en-US">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372520" y="2210790"/>
            <a:ext cx="2962465" cy="6089290"/>
          </a:xfrm>
        </p:spPr>
        <p:txBody>
          <a:bodyPr lIns="91440" tIns="45720" rIns="91440" bIns="45720" anchor="t"/>
          <a:lstStyle/>
          <a:p>
            <a:r>
              <a:rPr lang="en-US">
                <a:solidFill>
                  <a:schemeClr val="tx1"/>
                </a:solidFill>
                <a:latin typeface="Helvetica"/>
                <a:cs typeface="Helvetica"/>
              </a:rPr>
              <a:t>For Mathematics this term, the children will be covering the topics of place value, addition and subtraction, and multiplication and division.</a:t>
            </a:r>
          </a:p>
          <a:p>
            <a:r>
              <a:rPr lang="en-US">
                <a:solidFill>
                  <a:schemeClr val="tx1"/>
                </a:solidFill>
                <a:latin typeface="Helvetica"/>
                <a:cs typeface="Helvetica"/>
              </a:rPr>
              <a:t>In Year 3, the children will be learning to read, write and partition numbers to 1000. They will be able to say what is 1, 10, 100 and 1000 more or less than any given number to 1000. They will learn to round numbers to the nearest 10, 100 or 1000. They will be learning to add a two-digit number to a three-digit number using formal written methods. For multiplication and division, the children will be focusing on the 2,3,4 and 8 times tables and their associated division facts.</a:t>
            </a:r>
          </a:p>
          <a:p>
            <a:endParaRPr lang="en-US">
              <a:solidFill>
                <a:schemeClr val="tx1"/>
              </a:solidFill>
              <a:cs typeface="Helvetica"/>
            </a:endParaRPr>
          </a:p>
          <a:p>
            <a:r>
              <a:rPr lang="en-US">
                <a:solidFill>
                  <a:schemeClr val="tx1"/>
                </a:solidFill>
                <a:latin typeface="Helvetica"/>
                <a:cs typeface="Helvetica"/>
              </a:rPr>
              <a:t>In year 4, the children will be learning to read, write and partition numbers to 10,000. They will be able to say what is 1, 10, 100 and 1000 more or less than any given number to 10,000. They will learn to round numbers to the nearest 10, 100 or 1000 and will also learn that, in roman numerals, L represents 50 and C represents 100. They will be learning to add and subtract two four-digit numbers using formal written methods. For multiplication and division, the children will be focusing on the 6,7,9,11 and 12 times tables and their associated division facts. The children will be calculating the area of a shape by counting squares.</a:t>
            </a:r>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376314" y="2222131"/>
            <a:ext cx="2962464" cy="2963160"/>
          </a:xfrm>
        </p:spPr>
        <p:txBody>
          <a:bodyPr lIns="91440" tIns="45720" rIns="91440" bIns="45720" anchor="t"/>
          <a:lstStyle/>
          <a:p>
            <a:r>
              <a:rPr lang="en-US">
                <a:solidFill>
                  <a:schemeClr val="tx1"/>
                </a:solidFill>
                <a:latin typeface="Helvetica"/>
                <a:cs typeface="Helvetica"/>
              </a:rPr>
              <a:t>Reading:</a:t>
            </a:r>
          </a:p>
          <a:p>
            <a:r>
              <a:rPr lang="en-US">
                <a:solidFill>
                  <a:schemeClr val="tx1"/>
                </a:solidFill>
                <a:latin typeface="Helvetica"/>
                <a:cs typeface="Helvetica"/>
              </a:rPr>
              <a:t>As part of our ’Steps to Read’ </a:t>
            </a:r>
            <a:r>
              <a:rPr lang="en-US" err="1">
                <a:solidFill>
                  <a:schemeClr val="tx1"/>
                </a:solidFill>
                <a:latin typeface="Helvetica"/>
                <a:cs typeface="Helvetica"/>
              </a:rPr>
              <a:t>programme</a:t>
            </a:r>
            <a:r>
              <a:rPr lang="en-US">
                <a:solidFill>
                  <a:schemeClr val="tx1"/>
                </a:solidFill>
                <a:latin typeface="Helvetica"/>
                <a:cs typeface="Helvetica"/>
              </a:rPr>
              <a:t>, the children will be reading a range of texts linked to their non-core theme ‘Vicious Vikings’. The books will support the children to develop their word reading and comprehension skills across fiction, poetry and non-fiction.</a:t>
            </a:r>
          </a:p>
          <a:p>
            <a:endParaRPr lang="en-US"/>
          </a:p>
          <a:p>
            <a:endParaRPr lang="en-US"/>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429000" y="1888390"/>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p>
          <a:p>
            <a:endParaRPr lang="en-US"/>
          </a:p>
        </p:txBody>
      </p:sp>
      <p:sp>
        <p:nvSpPr>
          <p:cNvPr id="29" name="TextBox 28">
            <a:extLst>
              <a:ext uri="{FF2B5EF4-FFF2-40B4-BE49-F238E27FC236}">
                <a16:creationId xmlns:a16="http://schemas.microsoft.com/office/drawing/2014/main" id="{1B51BC20-6633-0C0E-26F9-044D81A15CD0}"/>
              </a:ext>
            </a:extLst>
          </p:cNvPr>
          <p:cNvSpPr txBox="1"/>
          <p:nvPr/>
        </p:nvSpPr>
        <p:spPr>
          <a:xfrm>
            <a:off x="3304781" y="4951806"/>
            <a:ext cx="3288216" cy="2462213"/>
          </a:xfrm>
          <a:prstGeom prst="rect">
            <a:avLst/>
          </a:prstGeom>
          <a:noFill/>
        </p:spPr>
        <p:txBody>
          <a:bodyPr wrap="square" lIns="91440" tIns="45720" rIns="91440" bIns="45720" anchor="t">
            <a:spAutoFit/>
          </a:bodyPr>
          <a:lstStyle/>
          <a:p>
            <a:r>
              <a:rPr lang="en-US" sz="1100">
                <a:solidFill>
                  <a:schemeClr val="tx1"/>
                </a:solidFill>
                <a:latin typeface="Helvetica" pitchFamily="2" charset="0"/>
              </a:rPr>
              <a:t>Writing:</a:t>
            </a:r>
            <a:endParaRPr lang="en-US" sz="1100">
              <a:latin typeface="Helvetica" pitchFamily="2" charset="0"/>
              <a:cs typeface="Helvetica"/>
            </a:endParaRPr>
          </a:p>
          <a:p>
            <a:r>
              <a:rPr lang="en-US" sz="1100">
                <a:latin typeface="Helvetica"/>
                <a:cs typeface="Helvetica"/>
              </a:rPr>
              <a:t>As part of our ‘Read to Write’ programme, the children will be reading the books ‘Fox’ by Margaret Wild and Ron Brooks, and ‘Arthur and the Golden Rope’ by Joe Todd-Stanton. They will use the vehicle texts to plan and write a fable narrative; an information report about foxes; a myth narrative; and an information guide on how to defeat a Viking monster.</a:t>
            </a:r>
          </a:p>
          <a:p>
            <a:r>
              <a:rPr lang="en-US" sz="1100">
                <a:latin typeface="Helvetica"/>
                <a:cs typeface="Helvetica"/>
              </a:rPr>
              <a:t>They will be learning how to </a:t>
            </a:r>
            <a:r>
              <a:rPr lang="en-US" sz="1100" err="1">
                <a:latin typeface="Helvetica"/>
                <a:cs typeface="Helvetica"/>
              </a:rPr>
              <a:t>organise</a:t>
            </a:r>
            <a:r>
              <a:rPr lang="en-US" sz="1100">
                <a:latin typeface="Helvetica"/>
                <a:cs typeface="Helvetica"/>
              </a:rPr>
              <a:t> paragraphs around a theme and how to use conjunctions to express time and cause. They will also learn to correctly punctuate speech using inverted commas.</a:t>
            </a:r>
          </a:p>
        </p:txBody>
      </p:sp>
      <p:pic>
        <p:nvPicPr>
          <p:cNvPr id="36" name="Picture 35">
            <a:extLst>
              <a:ext uri="{FF2B5EF4-FFF2-40B4-BE49-F238E27FC236}">
                <a16:creationId xmlns:a16="http://schemas.microsoft.com/office/drawing/2014/main" id="{396FA210-14F3-C4C8-B1B3-D8F04D2D526B}"/>
              </a:ext>
            </a:extLst>
          </p:cNvPr>
          <p:cNvPicPr>
            <a:picLocks noChangeAspect="1"/>
          </p:cNvPicPr>
          <p:nvPr/>
        </p:nvPicPr>
        <p:blipFill>
          <a:blip r:embed="rId3"/>
          <a:stretch>
            <a:fillRect/>
          </a:stretch>
        </p:blipFill>
        <p:spPr>
          <a:xfrm>
            <a:off x="3308016" y="3700330"/>
            <a:ext cx="820932" cy="1007194"/>
          </a:xfrm>
          <a:prstGeom prst="rect">
            <a:avLst/>
          </a:prstGeom>
        </p:spPr>
      </p:pic>
      <p:pic>
        <p:nvPicPr>
          <p:cNvPr id="37" name="Picture 36">
            <a:extLst>
              <a:ext uri="{FF2B5EF4-FFF2-40B4-BE49-F238E27FC236}">
                <a16:creationId xmlns:a16="http://schemas.microsoft.com/office/drawing/2014/main" id="{A85ABE36-C49B-02CA-39B2-AD6D9C1A2254}"/>
              </a:ext>
            </a:extLst>
          </p:cNvPr>
          <p:cNvPicPr>
            <a:picLocks noChangeAspect="1"/>
          </p:cNvPicPr>
          <p:nvPr/>
        </p:nvPicPr>
        <p:blipFill>
          <a:blip r:embed="rId4"/>
          <a:stretch>
            <a:fillRect/>
          </a:stretch>
        </p:blipFill>
        <p:spPr>
          <a:xfrm>
            <a:off x="4128948" y="3702461"/>
            <a:ext cx="810468" cy="1023749"/>
          </a:xfrm>
          <a:prstGeom prst="rect">
            <a:avLst/>
          </a:prstGeom>
        </p:spPr>
      </p:pic>
      <p:pic>
        <p:nvPicPr>
          <p:cNvPr id="38" name="Picture 37">
            <a:extLst>
              <a:ext uri="{FF2B5EF4-FFF2-40B4-BE49-F238E27FC236}">
                <a16:creationId xmlns:a16="http://schemas.microsoft.com/office/drawing/2014/main" id="{992087BF-36F1-FE95-C1F8-8038207AA5B2}"/>
              </a:ext>
            </a:extLst>
          </p:cNvPr>
          <p:cNvPicPr>
            <a:picLocks noChangeAspect="1"/>
          </p:cNvPicPr>
          <p:nvPr/>
        </p:nvPicPr>
        <p:blipFill>
          <a:blip r:embed="rId5"/>
          <a:stretch>
            <a:fillRect/>
          </a:stretch>
        </p:blipFill>
        <p:spPr>
          <a:xfrm>
            <a:off x="4960080" y="3635837"/>
            <a:ext cx="741766" cy="1158196"/>
          </a:xfrm>
          <a:prstGeom prst="rect">
            <a:avLst/>
          </a:prstGeom>
        </p:spPr>
      </p:pic>
      <p:pic>
        <p:nvPicPr>
          <p:cNvPr id="39" name="Picture 38">
            <a:extLst>
              <a:ext uri="{FF2B5EF4-FFF2-40B4-BE49-F238E27FC236}">
                <a16:creationId xmlns:a16="http://schemas.microsoft.com/office/drawing/2014/main" id="{4853AD08-F4C4-0265-6FA6-4C85AECBEE2E}"/>
              </a:ext>
            </a:extLst>
          </p:cNvPr>
          <p:cNvPicPr>
            <a:picLocks noChangeAspect="1"/>
          </p:cNvPicPr>
          <p:nvPr/>
        </p:nvPicPr>
        <p:blipFill>
          <a:blip r:embed="rId6"/>
          <a:stretch>
            <a:fillRect/>
          </a:stretch>
        </p:blipFill>
        <p:spPr>
          <a:xfrm>
            <a:off x="5768934" y="3659994"/>
            <a:ext cx="756975" cy="1132386"/>
          </a:xfrm>
          <a:prstGeom prst="rect">
            <a:avLst/>
          </a:prstGeom>
        </p:spPr>
      </p:pic>
      <p:pic>
        <p:nvPicPr>
          <p:cNvPr id="40" name="Picture 39">
            <a:extLst>
              <a:ext uri="{FF2B5EF4-FFF2-40B4-BE49-F238E27FC236}">
                <a16:creationId xmlns:a16="http://schemas.microsoft.com/office/drawing/2014/main" id="{6D0434DB-DCBB-6538-DFB1-27F349C52999}"/>
              </a:ext>
            </a:extLst>
          </p:cNvPr>
          <p:cNvPicPr>
            <a:picLocks noChangeAspect="1"/>
          </p:cNvPicPr>
          <p:nvPr/>
        </p:nvPicPr>
        <p:blipFill>
          <a:blip r:embed="rId7"/>
          <a:stretch>
            <a:fillRect/>
          </a:stretch>
        </p:blipFill>
        <p:spPr>
          <a:xfrm>
            <a:off x="3455307" y="7406558"/>
            <a:ext cx="1351311" cy="1351311"/>
          </a:xfrm>
          <a:prstGeom prst="rect">
            <a:avLst/>
          </a:prstGeom>
        </p:spPr>
      </p:pic>
      <p:pic>
        <p:nvPicPr>
          <p:cNvPr id="41" name="Picture 40">
            <a:extLst>
              <a:ext uri="{FF2B5EF4-FFF2-40B4-BE49-F238E27FC236}">
                <a16:creationId xmlns:a16="http://schemas.microsoft.com/office/drawing/2014/main" id="{0A99F02E-E1D5-E6AB-4882-9962B9ADD20E}"/>
              </a:ext>
            </a:extLst>
          </p:cNvPr>
          <p:cNvPicPr>
            <a:picLocks noChangeAspect="1"/>
          </p:cNvPicPr>
          <p:nvPr/>
        </p:nvPicPr>
        <p:blipFill>
          <a:blip r:embed="rId8"/>
          <a:stretch>
            <a:fillRect/>
          </a:stretch>
        </p:blipFill>
        <p:spPr>
          <a:xfrm>
            <a:off x="5076170" y="7406597"/>
            <a:ext cx="1265714" cy="1566580"/>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Vicious Vikings 2018 / Northern Norwich Scouts / Skills For Life for all  through Scouting in Norwich">
            <a:extLst>
              <a:ext uri="{FF2B5EF4-FFF2-40B4-BE49-F238E27FC236}">
                <a16:creationId xmlns:a16="http://schemas.microsoft.com/office/drawing/2014/main" id="{9BB119F7-37CB-3F9F-03D0-10A6CD74A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6180" y="1587474"/>
            <a:ext cx="1344139" cy="1344139"/>
          </a:xfrm>
          <a:prstGeom prst="rect">
            <a:avLst/>
          </a:prstGeom>
          <a:noFill/>
          <a:extLst>
            <a:ext uri="{909E8E84-426E-40DD-AFC4-6F175D3DCCD1}">
              <a14:hiddenFill xmlns:a14="http://schemas.microsoft.com/office/drawing/2010/main">
                <a:solidFill>
                  <a:srgbClr val="FFFFFF"/>
                </a:solidFill>
              </a14:hiddenFill>
            </a:ext>
          </a:extLst>
        </p:spPr>
      </p:pic>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384400" y="1218754"/>
            <a:ext cx="6089199" cy="481588"/>
          </a:xfrm>
        </p:spPr>
        <p:txBody>
          <a:bodyPr/>
          <a:lstStyle/>
          <a:p>
            <a:r>
              <a:rPr lang="en-US"/>
              <a:t>The Big Picture – Vicious Vikings</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357312" y="4970512"/>
            <a:ext cx="2914650" cy="322400"/>
          </a:xfrm>
        </p:spPr>
        <p:txBody>
          <a:bodyPr/>
          <a:lstStyle/>
          <a:p>
            <a:r>
              <a:rPr lang="en-US"/>
              <a:t>Art - Portraits</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357312" y="5247354"/>
            <a:ext cx="2914650" cy="3071172"/>
          </a:xfrm>
        </p:spPr>
        <p:txBody>
          <a:bodyPr lIns="91440" tIns="45720" rIns="91440" bIns="45720" anchor="t"/>
          <a:lstStyle/>
          <a:p>
            <a:r>
              <a:rPr lang="en-US">
                <a:latin typeface="Helvetica"/>
                <a:cs typeface="Helvetica"/>
              </a:rPr>
              <a:t>For Art, the children will be learning about the famous artist Yayoi </a:t>
            </a:r>
            <a:r>
              <a:rPr lang="en-US" err="1">
                <a:latin typeface="Helvetica"/>
                <a:cs typeface="Helvetica"/>
              </a:rPr>
              <a:t>Kasuma</a:t>
            </a:r>
            <a:r>
              <a:rPr lang="en-US">
                <a:latin typeface="Helvetica"/>
                <a:cs typeface="Helvetica"/>
              </a:rPr>
              <a:t>, particularly focusing on her use of pattern. They will be learning to work </a:t>
            </a:r>
            <a:r>
              <a:rPr lang="en-GB" b="0" i="0" u="none" strike="noStrike">
                <a:effectLst/>
                <a:latin typeface="Helvetica"/>
                <a:cs typeface="Helvetica"/>
              </a:rPr>
              <a:t>with increasing control and precision when painting detail, lines and edges of shapes.</a:t>
            </a:r>
            <a:r>
              <a:rPr lang="en-GB" b="1" i="0" u="none" strike="noStrike">
                <a:effectLst/>
                <a:latin typeface="Helvetica"/>
                <a:cs typeface="Helvetica"/>
              </a:rPr>
              <a:t> </a:t>
            </a:r>
            <a:r>
              <a:rPr lang="en-GB" i="0" u="none" strike="noStrike">
                <a:effectLst/>
                <a:latin typeface="Helvetica"/>
                <a:cs typeface="Helvetica"/>
              </a:rPr>
              <a:t>They will learn that colour has both light and dark </a:t>
            </a:r>
            <a:r>
              <a:rPr lang="en-GB">
                <a:latin typeface="Helvetica"/>
                <a:cs typeface="Helvetica"/>
              </a:rPr>
              <a:t>values and</a:t>
            </a:r>
            <a:r>
              <a:rPr lang="en-GB" i="0" u="none" strike="noStrike">
                <a:effectLst/>
                <a:latin typeface="Helvetica"/>
                <a:cs typeface="Helvetica"/>
              </a:rPr>
              <a:t> will experiment with mixing these. They will learn about the colour wheel and how to use complimentary colours for effect. The children will apply these skills to create their own self-portraits in the style of Yayoi Kasuma.</a:t>
            </a:r>
            <a:r>
              <a:rPr lang="en-GB">
                <a:latin typeface="Helvetica"/>
                <a:cs typeface="Helvetica"/>
              </a:rPr>
              <a:t> </a:t>
            </a:r>
            <a:endParaRPr lang="en-GB" i="0" u="none" strike="noStrike">
              <a:effectLst/>
            </a:endParaRPr>
          </a:p>
          <a:p>
            <a:endParaRPr lang="en-GB">
              <a:solidFill>
                <a:srgbClr val="000000"/>
              </a:solidFill>
            </a:endParaRPr>
          </a:p>
          <a:p>
            <a:endParaRPr lang="en-US"/>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3558949" y="1758797"/>
            <a:ext cx="2914650" cy="481588"/>
          </a:xfrm>
        </p:spPr>
        <p:txBody>
          <a:bodyPr/>
          <a:lstStyle/>
          <a:p>
            <a:r>
              <a:rPr lang="en-US"/>
              <a:t>Design and Technology – Viking Longship</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558949" y="2240386"/>
            <a:ext cx="2914650" cy="1835234"/>
          </a:xfrm>
        </p:spPr>
        <p:txBody>
          <a:bodyPr lIns="91440" tIns="45720" rIns="91440" bIns="45720" anchor="t"/>
          <a:lstStyle/>
          <a:p>
            <a:r>
              <a:rPr lang="en-US">
                <a:latin typeface="Helvetica"/>
                <a:cs typeface="Helvetica"/>
              </a:rPr>
              <a:t>For design and technology, the children will be exploring Viking longships. They will be considering the design features of the ships, as well as materials and processes that would have been used to build them. The children will consider the limitations of the design and recommend improvements. They will then design and make their own improved modern longships.</a:t>
            </a:r>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2025-26 -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84400" y="4683079"/>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Geography – Viking Settlements</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739594"/>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History – Vicious Vikings</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84400" y="5027436"/>
            <a:ext cx="2914650" cy="4689619"/>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r>
              <a:rPr lang="en-GB">
                <a:latin typeface="Helvetica"/>
                <a:cs typeface="Helvetica"/>
              </a:rPr>
              <a:t>For Geography, the c</a:t>
            </a:r>
            <a:r>
              <a:rPr lang="en-GB" i="0" u="none" strike="noStrike">
                <a:effectLst/>
                <a:latin typeface="Helvetica"/>
                <a:cs typeface="Helvetica"/>
              </a:rPr>
              <a:t>hildren wil</a:t>
            </a:r>
            <a:r>
              <a:rPr lang="en-GB">
                <a:latin typeface="Helvetica"/>
                <a:cs typeface="Helvetica"/>
              </a:rPr>
              <a:t>l </a:t>
            </a:r>
            <a:r>
              <a:rPr lang="en-GB" i="0" u="none" strike="noStrike">
                <a:effectLst/>
                <a:latin typeface="Helvetica"/>
                <a:cs typeface="Helvetica"/>
              </a:rPr>
              <a:t>learn about the Viking homelands </a:t>
            </a:r>
            <a:r>
              <a:rPr lang="en-GB">
                <a:latin typeface="Helvetica"/>
                <a:cs typeface="Helvetica"/>
              </a:rPr>
              <a:t>in </a:t>
            </a:r>
            <a:r>
              <a:rPr lang="en-GB" i="0" u="none" strike="noStrike">
                <a:effectLst/>
                <a:latin typeface="Helvetica"/>
                <a:cs typeface="Helvetica"/>
              </a:rPr>
              <a:t>Scandinavia (Norway, Sweden and Denmark). They will explore human and physical features of these places and the climate.</a:t>
            </a:r>
            <a:r>
              <a:rPr lang="en-GB">
                <a:latin typeface="Helvetica"/>
                <a:cs typeface="Helvetica"/>
              </a:rPr>
              <a:t> </a:t>
            </a:r>
            <a:endParaRPr lang="en-GB" i="0" u="none" strike="noStrike">
              <a:effectLst/>
            </a:endParaRPr>
          </a:p>
          <a:p>
            <a:pPr fontAlgn="base"/>
            <a:r>
              <a:rPr lang="en-GB" i="0" u="none" strike="noStrike">
                <a:effectLst/>
                <a:latin typeface="Helvetica"/>
                <a:cs typeface="Helvetica"/>
              </a:rPr>
              <a:t>The children will develop their map work skills by locating </a:t>
            </a:r>
            <a:r>
              <a:rPr lang="en-GB">
                <a:latin typeface="Helvetica"/>
                <a:cs typeface="Helvetica"/>
              </a:rPr>
              <a:t>countries</a:t>
            </a:r>
            <a:r>
              <a:rPr lang="en-GB" i="0" u="none" strike="noStrike">
                <a:effectLst/>
                <a:latin typeface="Helvetica"/>
                <a:cs typeface="Helvetica"/>
              </a:rPr>
              <a:t> that the Vikings visited and settled and how they navigated from place to place. They will find out where </a:t>
            </a:r>
            <a:r>
              <a:rPr lang="en-GB">
                <a:latin typeface="Helvetica"/>
                <a:cs typeface="Helvetica"/>
              </a:rPr>
              <a:t>the Vikings settled in the UK, focussing on our local area and finding evidence for this in place names. </a:t>
            </a:r>
            <a:endParaRPr lang="en-GB">
              <a:cs typeface="Helvetica"/>
            </a:endParaRPr>
          </a:p>
          <a:p>
            <a:pPr algn="l" rtl="0" fontAlgn="base"/>
            <a:endParaRPr lang="en-GB" i="0" u="none" strike="noStrike">
              <a:effectLst/>
            </a:endParaRPr>
          </a:p>
          <a:p>
            <a:pPr algn="l" rtl="0" fontAlgn="base"/>
            <a:endParaRPr lang="en-GB" i="0" u="none" strike="noStrike">
              <a:effectLst/>
            </a:endParaRPr>
          </a:p>
          <a:p>
            <a:endParaRPr lang="en-GB">
              <a:solidFill>
                <a:srgbClr val="000000"/>
              </a:solidFill>
            </a:endParaRPr>
          </a:p>
          <a:p>
            <a:endParaRPr lang="en-GB">
              <a:solidFill>
                <a:srgbClr val="000000"/>
              </a:solidFill>
            </a:endParaRPr>
          </a:p>
          <a:p>
            <a:endParaRPr lang="en-US"/>
          </a:p>
        </p:txBody>
      </p:sp>
      <p:pic>
        <p:nvPicPr>
          <p:cNvPr id="18" name="Picture 17">
            <a:extLst>
              <a:ext uri="{FF2B5EF4-FFF2-40B4-BE49-F238E27FC236}">
                <a16:creationId xmlns:a16="http://schemas.microsoft.com/office/drawing/2014/main" id="{B13513DF-F951-9AD6-6453-475E29EA94F9}"/>
              </a:ext>
            </a:extLst>
          </p:cNvPr>
          <p:cNvPicPr>
            <a:picLocks noChangeAspect="1"/>
          </p:cNvPicPr>
          <p:nvPr/>
        </p:nvPicPr>
        <p:blipFill>
          <a:blip r:embed="rId3"/>
          <a:stretch>
            <a:fillRect/>
          </a:stretch>
        </p:blipFill>
        <p:spPr>
          <a:xfrm>
            <a:off x="5015709" y="7372256"/>
            <a:ext cx="1206225" cy="1617438"/>
          </a:xfrm>
          <a:prstGeom prst="rect">
            <a:avLst/>
          </a:prstGeom>
        </p:spPr>
      </p:pic>
      <p:pic>
        <p:nvPicPr>
          <p:cNvPr id="1030" name="Picture 6" descr="What are Viking Longships? | Twinkl - Twinkl">
            <a:extLst>
              <a:ext uri="{FF2B5EF4-FFF2-40B4-BE49-F238E27FC236}">
                <a16:creationId xmlns:a16="http://schemas.microsoft.com/office/drawing/2014/main" id="{A370E83B-E476-E3E7-B318-FE2869FEA8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0882" y="3874807"/>
            <a:ext cx="1983530" cy="90120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D272E3A6-8E39-5ADD-8F21-D7DB94FB168E}"/>
              </a:ext>
            </a:extLst>
          </p:cNvPr>
          <p:cNvPicPr>
            <a:picLocks noChangeAspect="1"/>
          </p:cNvPicPr>
          <p:nvPr/>
        </p:nvPicPr>
        <p:blipFill>
          <a:blip r:embed="rId5"/>
          <a:stretch>
            <a:fillRect/>
          </a:stretch>
        </p:blipFill>
        <p:spPr>
          <a:xfrm>
            <a:off x="678774" y="7377037"/>
            <a:ext cx="1890745" cy="1282114"/>
          </a:xfrm>
          <a:prstGeom prst="rect">
            <a:avLst/>
          </a:prstGeom>
        </p:spPr>
      </p:pic>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384400" y="1994640"/>
            <a:ext cx="2914650" cy="2437659"/>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p>
          <a:p>
            <a:endParaRPr lang="en-US"/>
          </a:p>
          <a:p>
            <a:endParaRPr lang="en-US"/>
          </a:p>
          <a:p>
            <a:endParaRPr lang="en-US"/>
          </a:p>
          <a:p>
            <a:r>
              <a:rPr lang="en-US">
                <a:latin typeface="Helvetica"/>
                <a:cs typeface="Helvetica"/>
              </a:rPr>
              <a:t>For History, the children will be learning about the Vikings. They will consider why the Vikings came to Britain; what resistance they met and what impact they left in the UK and within our local area. They will learn about what the Vikings were like as people, and how they lived their lives. </a:t>
            </a:r>
            <a:endParaRPr lang="en-US">
              <a:cs typeface="Helvetica"/>
            </a:endParaRPr>
          </a:p>
          <a:p>
            <a:endParaRPr lang="en-US"/>
          </a:p>
          <a:p>
            <a:endParaRPr lang="en-US"/>
          </a:p>
          <a:p>
            <a:endParaRPr lang="en-US"/>
          </a:p>
          <a:p>
            <a:r>
              <a:rPr lang="en-US"/>
              <a:t> </a:t>
            </a:r>
          </a:p>
        </p:txBody>
      </p:sp>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2025-26 -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412166" y="1410820"/>
            <a:ext cx="2914650" cy="322400"/>
          </a:xfrm>
        </p:spPr>
        <p:txBody>
          <a:bodyPr/>
          <a:lstStyle/>
          <a:p>
            <a:r>
              <a:rPr lang="en-US"/>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412166" y="1811483"/>
            <a:ext cx="2914650" cy="2903982"/>
          </a:xfrm>
        </p:spPr>
        <p:txBody>
          <a:bodyPr lIns="91440" tIns="45720" rIns="91440" bIns="45720" anchor="t"/>
          <a:lstStyle/>
          <a:p>
            <a:r>
              <a:rPr lang="en-GB" b="0" i="0" u="none" strike="noStrike">
                <a:solidFill>
                  <a:schemeClr val="tx1"/>
                </a:solidFill>
                <a:effectLst/>
                <a:latin typeface="Helvetica"/>
                <a:cs typeface="Helvetica"/>
              </a:rPr>
              <a:t>For music, the children will be listening to and singing</a:t>
            </a:r>
            <a:r>
              <a:rPr lang="en-GB">
                <a:solidFill>
                  <a:schemeClr val="tx1"/>
                </a:solidFill>
                <a:latin typeface="Helvetica"/>
                <a:cs typeface="Helvetica"/>
              </a:rPr>
              <a:t> </a:t>
            </a:r>
            <a:r>
              <a:rPr lang="en-GB" b="0" u="none" strike="noStrike">
                <a:solidFill>
                  <a:schemeClr val="tx1"/>
                </a:solidFill>
                <a:effectLst/>
                <a:latin typeface="Helvetica"/>
                <a:cs typeface="Helvetica"/>
              </a:rPr>
              <a:t>Viking Saga Songs</a:t>
            </a:r>
            <a:r>
              <a:rPr lang="en-GB">
                <a:solidFill>
                  <a:schemeClr val="tx1"/>
                </a:solidFill>
                <a:latin typeface="Helvetica"/>
                <a:cs typeface="Helvetica"/>
              </a:rPr>
              <a:t>.</a:t>
            </a:r>
            <a:r>
              <a:rPr lang="en-GB" b="0" u="none" strike="noStrike">
                <a:solidFill>
                  <a:schemeClr val="tx1"/>
                </a:solidFill>
                <a:effectLst/>
                <a:latin typeface="Helvetica"/>
                <a:cs typeface="Helvetica"/>
              </a:rPr>
              <a:t> </a:t>
            </a:r>
            <a:r>
              <a:rPr lang="en-GB">
                <a:solidFill>
                  <a:schemeClr val="tx1"/>
                </a:solidFill>
                <a:latin typeface="Helvetica"/>
                <a:cs typeface="Helvetica"/>
              </a:rPr>
              <a:t>These songs are music </a:t>
            </a:r>
            <a:r>
              <a:rPr lang="en-GB" b="0" i="0" u="none" strike="noStrike">
                <a:solidFill>
                  <a:schemeClr val="tx1"/>
                </a:solidFill>
                <a:effectLst/>
                <a:latin typeface="Helvetica"/>
                <a:cs typeface="Helvetica"/>
              </a:rPr>
              <a:t>inspired by the gods and goddesses of Viking mythology. The songs explore the atmosphere and excitement of the Viking world while being rooted in familiar modern styles, such as reggae, rock and lyrical ballads. The songs link closely with learning through the Viking topic</a:t>
            </a:r>
            <a:r>
              <a:rPr lang="en-GB">
                <a:solidFill>
                  <a:schemeClr val="tx1"/>
                </a:solidFill>
                <a:latin typeface="Helvetica"/>
                <a:cs typeface="Helvetica"/>
              </a:rPr>
              <a:t>, </a:t>
            </a:r>
            <a:r>
              <a:rPr lang="en-GB" b="0" i="0" u="none" strike="noStrike">
                <a:solidFill>
                  <a:schemeClr val="tx1"/>
                </a:solidFill>
                <a:effectLst/>
                <a:latin typeface="Helvetica"/>
                <a:cs typeface="Helvetica"/>
              </a:rPr>
              <a:t>helping them to explore this history theme through music.</a:t>
            </a:r>
          </a:p>
          <a:p>
            <a:endParaRPr lang="en-GB" b="0" i="0" u="none" strike="noStrike">
              <a:solidFill>
                <a:srgbClr val="333333"/>
              </a:solidFill>
              <a:effectLst/>
            </a:endParaRPr>
          </a:p>
          <a:p>
            <a:endParaRPr lang="en-GB">
              <a:solidFill>
                <a:srgbClr val="333333"/>
              </a:solidFill>
              <a:latin typeface="ReithSans"/>
            </a:endParaRPr>
          </a:p>
          <a:p>
            <a:endParaRPr lang="en-US"/>
          </a:p>
        </p:txBody>
      </p:sp>
      <p:sp>
        <p:nvSpPr>
          <p:cNvPr id="14" name="Content Placeholder 13">
            <a:extLst>
              <a:ext uri="{FF2B5EF4-FFF2-40B4-BE49-F238E27FC236}">
                <a16:creationId xmlns:a16="http://schemas.microsoft.com/office/drawing/2014/main" id="{A9602EFF-8D03-2E23-7962-1CCA33D037B0}"/>
              </a:ext>
            </a:extLst>
          </p:cNvPr>
          <p:cNvSpPr>
            <a:spLocks noGrp="1"/>
          </p:cNvSpPr>
          <p:nvPr>
            <p:ph sz="half" idx="13"/>
          </p:nvPr>
        </p:nvSpPr>
        <p:spPr>
          <a:xfrm>
            <a:off x="3620319" y="1442236"/>
            <a:ext cx="2914650" cy="322400"/>
          </a:xfrm>
        </p:spPr>
        <p:txBody>
          <a:bodyPr/>
          <a:lstStyle/>
          <a:p>
            <a:r>
              <a:rPr lang="en-US"/>
              <a:t>Computing</a:t>
            </a:r>
          </a:p>
        </p:txBody>
      </p:sp>
      <p:sp>
        <p:nvSpPr>
          <p:cNvPr id="15" name="Content Placeholder 14">
            <a:extLst>
              <a:ext uri="{FF2B5EF4-FFF2-40B4-BE49-F238E27FC236}">
                <a16:creationId xmlns:a16="http://schemas.microsoft.com/office/drawing/2014/main" id="{1BCAF6AE-0410-0A9D-BD45-72D8826EDBDE}"/>
              </a:ext>
            </a:extLst>
          </p:cNvPr>
          <p:cNvSpPr>
            <a:spLocks noGrp="1"/>
          </p:cNvSpPr>
          <p:nvPr>
            <p:ph sz="half" idx="14"/>
          </p:nvPr>
        </p:nvSpPr>
        <p:spPr>
          <a:xfrm>
            <a:off x="3558950" y="1804194"/>
            <a:ext cx="2914650" cy="2614500"/>
          </a:xfrm>
        </p:spPr>
        <p:txBody>
          <a:bodyPr lIns="91440" tIns="45720" rIns="91440" bIns="45720" anchor="t"/>
          <a:lstStyle/>
          <a:p>
            <a:pPr fontAlgn="base"/>
            <a:r>
              <a:rPr lang="en-GB" b="0" i="0" u="none" strike="noStrike">
                <a:solidFill>
                  <a:schemeClr val="tx1"/>
                </a:solidFill>
                <a:effectLst/>
                <a:latin typeface="Helvetica"/>
                <a:cs typeface="Helvetica"/>
              </a:rPr>
              <a:t>For computing, the children will learn to recognise different parts of a school or office network e.g. server, switch, router, client, </a:t>
            </a:r>
            <a:r>
              <a:rPr lang="en-GB">
                <a:solidFill>
                  <a:schemeClr val="tx1"/>
                </a:solidFill>
                <a:latin typeface="Helvetica"/>
                <a:cs typeface="Helvetica"/>
              </a:rPr>
              <a:t>and </a:t>
            </a:r>
            <a:r>
              <a:rPr lang="en-GB" b="0" i="0" u="none" strike="noStrike">
                <a:solidFill>
                  <a:schemeClr val="tx1"/>
                </a:solidFill>
                <a:effectLst/>
                <a:latin typeface="Helvetica"/>
                <a:cs typeface="Helvetica"/>
              </a:rPr>
              <a:t>WIFI point. </a:t>
            </a:r>
            <a:r>
              <a:rPr lang="en-GB">
                <a:solidFill>
                  <a:schemeClr val="tx1"/>
                </a:solidFill>
                <a:latin typeface="Helvetica"/>
                <a:cs typeface="Helvetica"/>
              </a:rPr>
              <a:t>They will learn to </a:t>
            </a:r>
            <a:r>
              <a:rPr lang="en-GB" b="0" i="0" u="none" strike="noStrike">
                <a:solidFill>
                  <a:schemeClr val="tx1"/>
                </a:solidFill>
                <a:effectLst/>
                <a:latin typeface="Helvetica"/>
                <a:cs typeface="Helvetica"/>
              </a:rPr>
              <a:t>use a wider range of search operators to efficiently find information in a search engine  </a:t>
            </a:r>
          </a:p>
          <a:p>
            <a:pPr fontAlgn="base"/>
            <a:r>
              <a:rPr lang="en-GB">
                <a:solidFill>
                  <a:schemeClr val="tx1"/>
                </a:solidFill>
                <a:latin typeface="Helvetica"/>
                <a:cs typeface="Helvetica"/>
              </a:rPr>
              <a:t>The children will learn </a:t>
            </a:r>
            <a:r>
              <a:rPr lang="en-GB" b="0" i="0" u="none" strike="noStrike">
                <a:solidFill>
                  <a:schemeClr val="tx1"/>
                </a:solidFill>
                <a:effectLst/>
                <a:latin typeface="Helvetica"/>
                <a:cs typeface="Helvetica"/>
              </a:rPr>
              <a:t>that information put online leaves a digital footprint </a:t>
            </a:r>
            <a:r>
              <a:rPr lang="en-GB">
                <a:solidFill>
                  <a:schemeClr val="tx1"/>
                </a:solidFill>
                <a:latin typeface="Helvetica"/>
                <a:cs typeface="Helvetica"/>
              </a:rPr>
              <a:t>and </a:t>
            </a:r>
            <a:r>
              <a:rPr lang="en-GB" b="0" i="0" u="none" strike="noStrike">
                <a:solidFill>
                  <a:schemeClr val="tx1"/>
                </a:solidFill>
                <a:effectLst/>
                <a:latin typeface="Helvetica"/>
                <a:cs typeface="Helvetica"/>
              </a:rPr>
              <a:t>how to use technology safely, respectfully and responsibly. </a:t>
            </a:r>
            <a:r>
              <a:rPr lang="en-GB">
                <a:solidFill>
                  <a:schemeClr val="tx1"/>
                </a:solidFill>
                <a:latin typeface="Helvetica"/>
                <a:cs typeface="Helvetica"/>
              </a:rPr>
              <a:t>The children will</a:t>
            </a:r>
            <a:r>
              <a:rPr lang="en-GB" b="0" i="0" u="none" strike="noStrike">
                <a:solidFill>
                  <a:schemeClr val="tx1"/>
                </a:solidFill>
                <a:effectLst/>
                <a:latin typeface="Helvetica"/>
                <a:cs typeface="Helvetica"/>
              </a:rPr>
              <a:t> identify trusted adults that they should go to </a:t>
            </a:r>
            <a:r>
              <a:rPr lang="en-GB" err="1">
                <a:solidFill>
                  <a:schemeClr val="tx1"/>
                </a:solidFill>
                <a:latin typeface="Helvetica"/>
                <a:cs typeface="Helvetica"/>
              </a:rPr>
              <a:t>to</a:t>
            </a:r>
            <a:r>
              <a:rPr lang="en-GB">
                <a:solidFill>
                  <a:schemeClr val="tx1"/>
                </a:solidFill>
                <a:latin typeface="Helvetica"/>
                <a:cs typeface="Helvetica"/>
              </a:rPr>
              <a:t> raise</a:t>
            </a:r>
            <a:r>
              <a:rPr lang="en-GB" b="0" i="0" u="none" strike="noStrike">
                <a:solidFill>
                  <a:schemeClr val="tx1"/>
                </a:solidFill>
                <a:effectLst/>
                <a:latin typeface="Helvetica"/>
                <a:cs typeface="Helvetica"/>
              </a:rPr>
              <a:t> concerns about content or contact that they come across online.</a:t>
            </a:r>
            <a:r>
              <a:rPr lang="en-GB">
                <a:solidFill>
                  <a:schemeClr val="tx1"/>
                </a:solidFill>
                <a:latin typeface="Helvetica"/>
                <a:cs typeface="Helvetica"/>
              </a:rPr>
              <a:t> </a:t>
            </a:r>
            <a:endParaRPr lang="en-GB" b="0" i="0" u="none" strike="noStrike">
              <a:solidFill>
                <a:schemeClr val="tx1"/>
              </a:solidFill>
              <a:effectLst/>
            </a:endParaRPr>
          </a:p>
          <a:p>
            <a:pPr algn="l" rtl="0" fontAlgn="base"/>
            <a:endParaRPr lang="en-GB" b="0" i="0" u="none" strike="noStrike">
              <a:effectLst/>
            </a:endParaRPr>
          </a:p>
          <a:p>
            <a:pPr algn="l" rtl="0" fontAlgn="base"/>
            <a:endParaRPr lang="en-GB"/>
          </a:p>
          <a:p>
            <a:pPr algn="l" rtl="0" fontAlgn="base"/>
            <a:endParaRPr lang="en-GB" b="0" i="0" u="none" strike="noStrike">
              <a:effectLst/>
            </a:endParaRPr>
          </a:p>
          <a:p>
            <a:endParaRPr lang="en-US"/>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84400" y="536217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RE</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84400" y="5841105"/>
            <a:ext cx="2914650" cy="21082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solidFill>
                  <a:schemeClr val="tx1"/>
                </a:solidFill>
                <a:latin typeface="Helvetica"/>
                <a:cs typeface="Helvetica"/>
              </a:rPr>
              <a:t>For RE this term, the children will be exploring the questions: 'How</a:t>
            </a:r>
            <a:r>
              <a:rPr lang="en-GB" i="0" u="none" strike="noStrike">
                <a:solidFill>
                  <a:schemeClr val="tx1"/>
                </a:solidFill>
                <a:effectLst/>
                <a:latin typeface="Helvetica"/>
                <a:cs typeface="Helvetica"/>
              </a:rPr>
              <a:t> are different people inspired by the teachings of Jesus</a:t>
            </a:r>
            <a:r>
              <a:rPr lang="en-GB">
                <a:solidFill>
                  <a:schemeClr val="tx1"/>
                </a:solidFill>
                <a:latin typeface="Helvetica"/>
                <a:cs typeface="Helvetica"/>
              </a:rPr>
              <a:t>?' a</a:t>
            </a:r>
            <a:r>
              <a:rPr lang="en-GB" i="0" u="none" strike="noStrike">
                <a:solidFill>
                  <a:schemeClr val="tx1"/>
                </a:solidFill>
                <a:effectLst/>
                <a:latin typeface="Helvetica"/>
                <a:cs typeface="Helvetica"/>
              </a:rPr>
              <a:t>nd </a:t>
            </a:r>
            <a:r>
              <a:rPr lang="en-GB">
                <a:solidFill>
                  <a:schemeClr val="tx1"/>
                </a:solidFill>
                <a:latin typeface="Helvetica"/>
                <a:cs typeface="Helvetica"/>
              </a:rPr>
              <a:t>'Does</a:t>
            </a:r>
            <a:r>
              <a:rPr lang="en-GB" i="0" u="none" strike="noStrike">
                <a:solidFill>
                  <a:schemeClr val="tx1"/>
                </a:solidFill>
                <a:effectLst/>
                <a:latin typeface="Helvetica"/>
                <a:cs typeface="Helvetica"/>
              </a:rPr>
              <a:t> </a:t>
            </a:r>
            <a:r>
              <a:rPr lang="en-GB">
                <a:solidFill>
                  <a:schemeClr val="tx1"/>
                </a:solidFill>
                <a:latin typeface="Helvetica"/>
                <a:cs typeface="Helvetica"/>
              </a:rPr>
              <a:t>a</a:t>
            </a:r>
            <a:r>
              <a:rPr lang="en-GB" i="0" u="none" strike="noStrike">
                <a:solidFill>
                  <a:schemeClr val="tx1"/>
                </a:solidFill>
                <a:effectLst/>
                <a:latin typeface="Helvetica"/>
                <a:cs typeface="Helvetica"/>
              </a:rPr>
              <a:t>rt help with understanding stories</a:t>
            </a:r>
            <a:r>
              <a:rPr lang="en-GB">
                <a:solidFill>
                  <a:schemeClr val="tx1"/>
                </a:solidFill>
                <a:latin typeface="Helvetica"/>
                <a:cs typeface="Helvetica"/>
              </a:rPr>
              <a:t>?'</a:t>
            </a:r>
            <a:r>
              <a:rPr lang="en-GB" i="0" u="none" strike="noStrike">
                <a:solidFill>
                  <a:schemeClr val="tx1"/>
                </a:solidFill>
                <a:effectLst/>
                <a:latin typeface="Helvetica"/>
                <a:cs typeface="Helvetica"/>
              </a:rPr>
              <a:t> </a:t>
            </a:r>
          </a:p>
          <a:p>
            <a:r>
              <a:rPr lang="en-GB">
                <a:solidFill>
                  <a:schemeClr val="tx1"/>
                </a:solidFill>
                <a:latin typeface="Helvetica"/>
                <a:cs typeface="Helvetica"/>
              </a:rPr>
              <a:t>Through these questions, the children will</a:t>
            </a:r>
            <a:r>
              <a:rPr lang="en-GB">
                <a:latin typeface="Helvetica"/>
                <a:cs typeface="Helvetica"/>
              </a:rPr>
              <a:t> </a:t>
            </a:r>
            <a:r>
              <a:rPr lang="en-GB">
                <a:solidFill>
                  <a:schemeClr val="tx1"/>
                </a:solidFill>
                <a:latin typeface="Helvetica"/>
                <a:cs typeface="Helvetica"/>
              </a:rPr>
              <a:t>m</a:t>
            </a:r>
            <a:r>
              <a:rPr lang="en-GB">
                <a:solidFill>
                  <a:schemeClr val="tx1"/>
                </a:solidFill>
                <a:effectLst/>
                <a:latin typeface="Helvetica"/>
                <a:cs typeface="Helvetica"/>
              </a:rPr>
              <a:t>ake connections between some of Jesus’ teachings and the way Christians live today.</a:t>
            </a:r>
            <a:r>
              <a:rPr lang="en-GB">
                <a:solidFill>
                  <a:schemeClr val="tx1"/>
                </a:solidFill>
                <a:latin typeface="Helvetica"/>
                <a:cs typeface="Helvetica"/>
              </a:rPr>
              <a:t> </a:t>
            </a:r>
            <a:endParaRPr lang="en-GB">
              <a:solidFill>
                <a:schemeClr val="tx1"/>
              </a:solidFill>
              <a:effectLst/>
              <a:cs typeface="Helvetica"/>
            </a:endParaRPr>
          </a:p>
          <a:p>
            <a:r>
              <a:rPr lang="en-GB">
                <a:solidFill>
                  <a:schemeClr val="tx1"/>
                </a:solidFill>
                <a:latin typeface="Helvetica"/>
                <a:cs typeface="Helvetica"/>
              </a:rPr>
              <a:t>They will p</a:t>
            </a:r>
            <a:r>
              <a:rPr lang="en-GB">
                <a:solidFill>
                  <a:schemeClr val="tx1"/>
                </a:solidFill>
                <a:effectLst/>
                <a:latin typeface="Helvetica"/>
                <a:cs typeface="Helvetica"/>
              </a:rPr>
              <a:t>resent their own ideas about the most important attitudes and values to have today, making links with </a:t>
            </a:r>
            <a:r>
              <a:rPr lang="en-GB">
                <a:solidFill>
                  <a:schemeClr val="tx1"/>
                </a:solidFill>
                <a:latin typeface="Helvetica"/>
                <a:cs typeface="Helvetica"/>
              </a:rPr>
              <a:t>our school Christian</a:t>
            </a:r>
            <a:r>
              <a:rPr lang="en-GB">
                <a:solidFill>
                  <a:schemeClr val="tx1"/>
                </a:solidFill>
                <a:effectLst/>
                <a:latin typeface="Helvetica"/>
                <a:cs typeface="Helvetica"/>
              </a:rPr>
              <a:t> values.</a:t>
            </a:r>
          </a:p>
          <a:p>
            <a:endParaRPr lang="en-GB"/>
          </a:p>
          <a:p>
            <a:endParaRPr lang="en-GB"/>
          </a:p>
          <a:p>
            <a:endParaRPr lang="en-GB">
              <a:solidFill>
                <a:srgbClr val="333333"/>
              </a:solidFill>
            </a:endParaRPr>
          </a:p>
          <a:p>
            <a:r>
              <a:rPr lang="en-GB">
                <a:solidFill>
                  <a:srgbClr val="333333"/>
                </a:solidFill>
              </a:rPr>
              <a:t> </a:t>
            </a:r>
          </a:p>
          <a:p>
            <a:endParaRPr lang="en-GB">
              <a:solidFill>
                <a:srgbClr val="333333"/>
              </a:solidFill>
            </a:endParaRPr>
          </a:p>
          <a:p>
            <a:endParaRPr lang="en-GB">
              <a:solidFill>
                <a:srgbClr val="333333"/>
              </a:solidFill>
              <a:latin typeface="ReithSans"/>
            </a:endParaRPr>
          </a:p>
          <a:p>
            <a:endParaRPr lang="en-US"/>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539538" y="646686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a:p>
          <a:p>
            <a:endParaRPr lang="en-GB"/>
          </a:p>
          <a:p>
            <a:endParaRPr lang="en-GB"/>
          </a:p>
          <a:p>
            <a:endParaRPr lang="en-GB"/>
          </a:p>
          <a:p>
            <a:endParaRPr lang="en-GB"/>
          </a:p>
          <a:p>
            <a:endParaRPr lang="en-GB"/>
          </a:p>
          <a:p>
            <a:endParaRPr lang="en-GB"/>
          </a:p>
          <a:p>
            <a:endParaRPr lang="en-GB"/>
          </a:p>
          <a:p>
            <a:endParaRPr lang="en-GB"/>
          </a:p>
          <a:p>
            <a:endParaRPr lang="en-GB">
              <a:solidFill>
                <a:srgbClr val="333333"/>
              </a:solidFill>
            </a:endParaRPr>
          </a:p>
          <a:p>
            <a:r>
              <a:rPr lang="en-GB">
                <a:solidFill>
                  <a:srgbClr val="333333"/>
                </a:solidFill>
              </a:rPr>
              <a:t> </a:t>
            </a:r>
          </a:p>
          <a:p>
            <a:endParaRPr lang="en-GB">
              <a:solidFill>
                <a:srgbClr val="333333"/>
              </a:solidFill>
            </a:endParaRPr>
          </a:p>
          <a:p>
            <a:endParaRPr lang="en-GB">
              <a:solidFill>
                <a:srgbClr val="333333"/>
              </a:solidFill>
              <a:latin typeface="ReithSans"/>
            </a:endParaRPr>
          </a:p>
          <a:p>
            <a:endParaRPr lang="en-US"/>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513704" y="6749485"/>
            <a:ext cx="2914650" cy="1981613"/>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solidFill>
                  <a:schemeClr val="tx1"/>
                </a:solidFill>
                <a:latin typeface="Helvetica"/>
                <a:cs typeface="Helvetica"/>
              </a:rPr>
              <a:t>For PSHE this term, the children will be learning about keeping safe. They will learn about the different kinds of contact, including unwanted contact, which could also be bullying. </a:t>
            </a:r>
            <a:endParaRPr lang="en-GB">
              <a:solidFill>
                <a:schemeClr val="tx1"/>
              </a:solidFill>
              <a:cs typeface="Helvetica"/>
            </a:endParaRPr>
          </a:p>
          <a:p>
            <a:r>
              <a:rPr lang="en-GB">
                <a:solidFill>
                  <a:schemeClr val="tx1"/>
                </a:solidFill>
                <a:latin typeface="Helvetica"/>
                <a:cs typeface="Helvetica"/>
              </a:rPr>
              <a:t>They will learn about the importance of seeking help from a trusted adult if they find physical or emotional contact uncomfortable, or if they feel unsafe about anything. </a:t>
            </a:r>
            <a:endParaRPr lang="en-GB">
              <a:solidFill>
                <a:schemeClr val="tx1"/>
              </a:solidFill>
            </a:endParaRPr>
          </a:p>
          <a:p>
            <a:r>
              <a:rPr lang="en-GB">
                <a:solidFill>
                  <a:srgbClr val="333333"/>
                </a:solidFill>
              </a:rPr>
              <a:t> </a:t>
            </a: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a:p>
          <a:p>
            <a:pPr fontAlgn="base"/>
            <a:endParaRPr lang="en-GB"/>
          </a:p>
          <a:p>
            <a:pPr fontAlgn="base"/>
            <a:endParaRPr lang="en-GB"/>
          </a:p>
          <a:p>
            <a:endParaRPr lang="en-US"/>
          </a:p>
        </p:txBody>
      </p:sp>
      <p:pic>
        <p:nvPicPr>
          <p:cNvPr id="21" name="Picture 20">
            <a:extLst>
              <a:ext uri="{FF2B5EF4-FFF2-40B4-BE49-F238E27FC236}">
                <a16:creationId xmlns:a16="http://schemas.microsoft.com/office/drawing/2014/main" id="{2ED6349F-ADB1-CC07-E9E9-71DDFD120C97}"/>
              </a:ext>
            </a:extLst>
          </p:cNvPr>
          <p:cNvPicPr>
            <a:picLocks noChangeAspect="1"/>
          </p:cNvPicPr>
          <p:nvPr/>
        </p:nvPicPr>
        <p:blipFill>
          <a:blip r:embed="rId2"/>
          <a:stretch>
            <a:fillRect/>
          </a:stretch>
        </p:blipFill>
        <p:spPr>
          <a:xfrm>
            <a:off x="474909" y="3641559"/>
            <a:ext cx="2619772" cy="1283462"/>
          </a:xfrm>
          <a:prstGeom prst="rect">
            <a:avLst/>
          </a:prstGeom>
        </p:spPr>
      </p:pic>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558950" y="4393065"/>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539538" y="4715465"/>
            <a:ext cx="2862983" cy="1615827"/>
          </a:xfrm>
          <a:prstGeom prst="rect">
            <a:avLst/>
          </a:prstGeom>
          <a:noFill/>
        </p:spPr>
        <p:txBody>
          <a:bodyPr wrap="square" lIns="91440" tIns="45720" rIns="91440" bIns="45720" anchor="t">
            <a:spAutoFit/>
          </a:bodyPr>
          <a:lstStyle/>
          <a:p>
            <a:pPr algn="l" rtl="0" fontAlgn="base"/>
            <a:r>
              <a:rPr lang="en-GB" sz="1100" b="0" i="0" u="none" strike="noStrike">
                <a:effectLst/>
                <a:latin typeface="Helvetica"/>
                <a:cs typeface="Helvetica"/>
              </a:rPr>
              <a:t>For P.E. this term, the children will be </a:t>
            </a:r>
            <a:r>
              <a:rPr lang="en-GB" sz="1100">
                <a:latin typeface="Helvetica"/>
                <a:cs typeface="Helvetica"/>
              </a:rPr>
              <a:t>practising</a:t>
            </a:r>
            <a:r>
              <a:rPr lang="en-GB" sz="1100" b="0" i="0" u="none" strike="noStrike">
                <a:effectLst/>
                <a:latin typeface="Helvetica"/>
                <a:cs typeface="Helvetica"/>
              </a:rPr>
              <a:t> skills </a:t>
            </a:r>
            <a:r>
              <a:rPr lang="en-GB" sz="1100">
                <a:latin typeface="Helvetica"/>
                <a:cs typeface="Helvetica"/>
              </a:rPr>
              <a:t>across the sports of tag rugby, football, gymnastics and netball.</a:t>
            </a:r>
          </a:p>
          <a:p>
            <a:pPr fontAlgn="base"/>
            <a:r>
              <a:rPr lang="en-GB" sz="1100">
                <a:latin typeface="Helvetica"/>
                <a:cs typeface="Helvetica"/>
              </a:rPr>
              <a:t>The children</a:t>
            </a:r>
            <a:r>
              <a:rPr lang="en-GB" sz="1100" b="0" i="0" u="none" strike="noStrike">
                <a:effectLst/>
                <a:latin typeface="Helvetica"/>
                <a:cs typeface="Helvetica"/>
              </a:rPr>
              <a:t> will learn the basic rules of the different sports whilst playing in competitive games. Children will understand what skills are needed during a game and </a:t>
            </a:r>
            <a:r>
              <a:rPr lang="en-GB" sz="1100">
                <a:latin typeface="Helvetica"/>
                <a:cs typeface="Helvetica"/>
              </a:rPr>
              <a:t>will start</a:t>
            </a:r>
            <a:r>
              <a:rPr lang="en-GB" sz="1100" b="0" i="0" u="none" strike="noStrike">
                <a:effectLst/>
                <a:latin typeface="Helvetica"/>
                <a:cs typeface="Helvetica"/>
              </a:rPr>
              <a:t> developing tactical awareness. </a:t>
            </a:r>
          </a:p>
        </p:txBody>
      </p:sp>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6FEB2B-6C6C-142E-F96B-939DB3CB12FA}"/>
              </a:ext>
            </a:extLst>
          </p:cNvPr>
          <p:cNvSpPr>
            <a:spLocks noGrp="1"/>
          </p:cNvSpPr>
          <p:nvPr>
            <p:ph sz="half" idx="1"/>
          </p:nvPr>
        </p:nvSpPr>
        <p:spPr>
          <a:xfrm>
            <a:off x="362918" y="1193429"/>
            <a:ext cx="2914650" cy="322400"/>
          </a:xfrm>
        </p:spPr>
        <p:txBody>
          <a:bodyPr/>
          <a:lstStyle/>
          <a:p>
            <a:r>
              <a:rPr lang="en-US"/>
              <a:t>Science</a:t>
            </a:r>
          </a:p>
        </p:txBody>
      </p:sp>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429000" y="962859"/>
            <a:ext cx="2914650" cy="322400"/>
          </a:xfrm>
        </p:spPr>
        <p:txBody>
          <a:bodyPr/>
          <a:lstStyle/>
          <a:p>
            <a:r>
              <a:rPr lang="en-US"/>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2025-26 -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2" name="TextBox 11">
            <a:extLst>
              <a:ext uri="{FF2B5EF4-FFF2-40B4-BE49-F238E27FC236}">
                <a16:creationId xmlns:a16="http://schemas.microsoft.com/office/drawing/2014/main" id="{19D2F682-2757-D046-79FF-43A082319E29}"/>
              </a:ext>
            </a:extLst>
          </p:cNvPr>
          <p:cNvSpPr txBox="1"/>
          <p:nvPr/>
        </p:nvSpPr>
        <p:spPr>
          <a:xfrm>
            <a:off x="363198" y="1515829"/>
            <a:ext cx="2903769" cy="7879080"/>
          </a:xfrm>
          <a:prstGeom prst="rect">
            <a:avLst/>
          </a:prstGeom>
          <a:noFill/>
        </p:spPr>
        <p:txBody>
          <a:bodyPr wrap="square" lIns="91440" tIns="45720" rIns="91440" bIns="45720" anchor="t">
            <a:spAutoFit/>
          </a:bodyPr>
          <a:lstStyle/>
          <a:p>
            <a:pPr fontAlgn="base"/>
            <a:r>
              <a:rPr lang="en-GB" sz="1100" b="0" i="0" u="none" strike="noStrike">
                <a:effectLst/>
                <a:latin typeface="Helvetica"/>
                <a:cs typeface="Helvetica"/>
              </a:rPr>
              <a:t>For Science this term, the children will be exploring the topics of habitats and electricity. They will learn about the requirements of life</a:t>
            </a:r>
            <a:r>
              <a:rPr lang="en-GB" sz="1100">
                <a:latin typeface="Helvetica"/>
                <a:cs typeface="Helvetica"/>
              </a:rPr>
              <a:t>, including, movement, respiration, sensitivity, growth, excretion, reproduction and nutrition. They will learn about how living things are divided into broad groups (reptiles, amphibians, mammals, fish and birds) and the characteristics of each. They will create branching  keys to identify living things. </a:t>
            </a:r>
            <a:endParaRPr lang="en-GB" sz="1100">
              <a:latin typeface="Helvetica" pitchFamily="2" charset="0"/>
            </a:endParaRPr>
          </a:p>
          <a:p>
            <a:pPr algn="l" rtl="0" fontAlgn="base"/>
            <a:endParaRPr lang="en-GB" sz="1100" b="0" i="0" u="none" strike="noStrike">
              <a:effectLst/>
              <a:latin typeface="Helvetica" pitchFamily="2" charset="0"/>
            </a:endParaRPr>
          </a:p>
          <a:p>
            <a:pPr algn="l" rtl="0" fontAlgn="base"/>
            <a:endParaRPr lang="en-GB" sz="1100">
              <a:latin typeface="Helvetica" pitchFamily="2" charset="0"/>
            </a:endParaRPr>
          </a:p>
          <a:p>
            <a:pPr algn="l" rtl="0" fontAlgn="base"/>
            <a:endParaRPr lang="en-GB" sz="1100" b="0" i="0" u="none" strike="noStrike">
              <a:effectLst/>
              <a:latin typeface="Helvetica" pitchFamily="2" charset="0"/>
            </a:endParaRPr>
          </a:p>
          <a:p>
            <a:pPr algn="l" rtl="0" fontAlgn="base"/>
            <a:endParaRPr lang="en-GB" sz="1100">
              <a:latin typeface="Helvetica" pitchFamily="2" charset="0"/>
            </a:endParaRPr>
          </a:p>
          <a:p>
            <a:pPr algn="l" rtl="0" fontAlgn="base"/>
            <a:endParaRPr lang="en-GB" sz="1100" b="0" i="0" u="none" strike="noStrike">
              <a:effectLst/>
              <a:latin typeface="Helvetica" pitchFamily="2" charset="0"/>
            </a:endParaRPr>
          </a:p>
          <a:p>
            <a:pPr algn="l" rtl="0" fontAlgn="base"/>
            <a:endParaRPr lang="en-GB" sz="1100">
              <a:latin typeface="Helvetica" pitchFamily="2" charset="0"/>
            </a:endParaRPr>
          </a:p>
          <a:p>
            <a:pPr algn="l" rtl="0" fontAlgn="base"/>
            <a:endParaRPr lang="en-GB" sz="1100" b="0" i="0" u="none" strike="noStrike">
              <a:effectLst/>
              <a:latin typeface="Helvetica" pitchFamily="2" charset="0"/>
            </a:endParaRPr>
          </a:p>
          <a:p>
            <a:pPr algn="l" rtl="0" fontAlgn="base"/>
            <a:endParaRPr lang="en-GB" sz="1100">
              <a:latin typeface="Helvetica" pitchFamily="2" charset="0"/>
            </a:endParaRPr>
          </a:p>
          <a:p>
            <a:pPr algn="l" rtl="0" fontAlgn="base"/>
            <a:endParaRPr lang="en-GB" sz="1100" b="0" i="0" u="none" strike="noStrike">
              <a:effectLst/>
              <a:latin typeface="Helvetica" pitchFamily="2" charset="0"/>
            </a:endParaRPr>
          </a:p>
          <a:p>
            <a:pPr algn="l" rtl="0" fontAlgn="base"/>
            <a:endParaRPr lang="en-GB" sz="1100">
              <a:latin typeface="Helvetica" pitchFamily="2" charset="0"/>
            </a:endParaRPr>
          </a:p>
          <a:p>
            <a:pPr algn="l" rtl="0" fontAlgn="base"/>
            <a:endParaRPr lang="en-GB" sz="1100" b="0" i="0" u="none" strike="noStrike">
              <a:effectLst/>
              <a:latin typeface="Helvetica" pitchFamily="2" charset="0"/>
            </a:endParaRPr>
          </a:p>
          <a:p>
            <a:pPr algn="l" rtl="0" fontAlgn="base"/>
            <a:endParaRPr lang="en-GB" sz="1100">
              <a:latin typeface="Helvetica" pitchFamily="2" charset="0"/>
            </a:endParaRPr>
          </a:p>
          <a:p>
            <a:pPr algn="l" rtl="0" fontAlgn="base"/>
            <a:endParaRPr lang="en-GB" sz="1100" b="0" i="0" u="none" strike="noStrike">
              <a:effectLst/>
              <a:latin typeface="Helvetica" pitchFamily="2" charset="0"/>
            </a:endParaRPr>
          </a:p>
          <a:p>
            <a:pPr fontAlgn="base"/>
            <a:r>
              <a:rPr lang="en-GB" sz="1100" b="0" i="0" u="none" strike="noStrike">
                <a:effectLst/>
                <a:latin typeface="Helvetica"/>
                <a:cs typeface="Helvetica"/>
              </a:rPr>
              <a:t>For electricity, the children will </a:t>
            </a:r>
            <a:r>
              <a:rPr lang="en-GB" sz="1100">
                <a:latin typeface="Helvetica"/>
                <a:cs typeface="Helvetica"/>
              </a:rPr>
              <a:t>practise</a:t>
            </a:r>
            <a:r>
              <a:rPr lang="en-GB" sz="1100" b="0" i="0" u="none" strike="noStrike">
                <a:effectLst/>
                <a:latin typeface="Helvetica"/>
                <a:cs typeface="Helvetica"/>
              </a:rPr>
              <a:t> making simple electrical circuits. They will learn the </a:t>
            </a:r>
            <a:r>
              <a:rPr lang="en-GB" sz="1100">
                <a:latin typeface="Helvetica"/>
                <a:cs typeface="Helvetica"/>
              </a:rPr>
              <a:t>correct scientific</a:t>
            </a:r>
            <a:r>
              <a:rPr lang="en-GB" sz="1100" b="0" i="0" u="none" strike="noStrike">
                <a:effectLst/>
                <a:latin typeface="Helvetica"/>
                <a:cs typeface="Helvetica"/>
              </a:rPr>
              <a:t> vocabulary for each </a:t>
            </a:r>
            <a:r>
              <a:rPr lang="en-GB" sz="1100">
                <a:latin typeface="Helvetica"/>
                <a:cs typeface="Helvetica"/>
              </a:rPr>
              <a:t>part </a:t>
            </a:r>
            <a:r>
              <a:rPr lang="en-GB" sz="1100" b="0" i="0" u="none" strike="noStrike">
                <a:effectLst/>
                <a:latin typeface="Helvetica"/>
                <a:cs typeface="Helvetica"/>
              </a:rPr>
              <a:t>of the circui</a:t>
            </a:r>
            <a:r>
              <a:rPr lang="en-GB" sz="1100">
                <a:latin typeface="Helvetica"/>
                <a:cs typeface="Helvetica"/>
              </a:rPr>
              <a:t>t, including, cell, component and switch. They will learn that a circuit must be complete to work. They will learn about electrical conductors and test different materials to find out if they are conductors or insulators and will use this knowledge to design a switch for a circuit.  </a:t>
            </a:r>
            <a:endParaRPr lang="en-GB" sz="1100">
              <a:latin typeface="Helvetica" pitchFamily="2" charset="0"/>
              <a:cs typeface="Helvetica"/>
            </a:endParaRPr>
          </a:p>
          <a:p>
            <a:pPr algn="l" rtl="0" fontAlgn="base"/>
            <a:endParaRPr lang="en-GB" sz="1100" b="0" i="0" u="none" strike="noStrike">
              <a:solidFill>
                <a:srgbClr val="000000"/>
              </a:solidFill>
              <a:effectLst/>
              <a:latin typeface="Helvetica" pitchFamily="2" charset="0"/>
            </a:endParaRPr>
          </a:p>
          <a:p>
            <a:pPr algn="l" rtl="0" fontAlgn="base"/>
            <a:endParaRPr lang="en-GB" sz="1100" b="0" i="0" u="none" strike="noStrike">
              <a:solidFill>
                <a:srgbClr val="000000"/>
              </a:solidFill>
              <a:effectLst/>
              <a:latin typeface="Helvetica" pitchFamily="2" charset="0"/>
            </a:endParaRPr>
          </a:p>
          <a:p>
            <a:pPr algn="l" rtl="0" fontAlgn="base"/>
            <a:endParaRPr lang="en-GB" sz="1100">
              <a:solidFill>
                <a:srgbClr val="000000"/>
              </a:solidFill>
              <a:latin typeface="Helvetica" pitchFamily="2" charset="0"/>
            </a:endParaRPr>
          </a:p>
          <a:p>
            <a:pPr algn="l" rtl="0" fontAlgn="base"/>
            <a:endParaRPr lang="en-GB" sz="1100" b="0" i="0" u="none" strike="noStrike">
              <a:solidFill>
                <a:srgbClr val="000000"/>
              </a:solidFill>
              <a:effectLst/>
              <a:latin typeface="Helvetica" pitchFamily="2" charset="0"/>
            </a:endParaRPr>
          </a:p>
          <a:p>
            <a:pPr algn="l" rtl="0" fontAlgn="base"/>
            <a:endParaRPr lang="en-GB" sz="1100">
              <a:solidFill>
                <a:srgbClr val="000000"/>
              </a:solidFill>
              <a:latin typeface="Helvetica" pitchFamily="2" charset="0"/>
            </a:endParaRPr>
          </a:p>
          <a:p>
            <a:pPr algn="l" rtl="0" fontAlgn="base"/>
            <a:endParaRPr lang="en-GB" sz="1100" b="0" i="0" u="none" strike="noStrike">
              <a:solidFill>
                <a:srgbClr val="000000"/>
              </a:solidFill>
              <a:effectLst/>
              <a:latin typeface="Helvetica" pitchFamily="2" charset="0"/>
            </a:endParaRPr>
          </a:p>
          <a:p>
            <a:pPr algn="l" rtl="0" fontAlgn="base"/>
            <a:endParaRPr lang="en-GB" sz="1100">
              <a:solidFill>
                <a:srgbClr val="000000"/>
              </a:solidFill>
              <a:latin typeface="Helvetica" pitchFamily="2" charset="0"/>
            </a:endParaRPr>
          </a:p>
          <a:p>
            <a:pPr algn="l" rtl="0" fontAlgn="base"/>
            <a:endParaRPr lang="en-GB" sz="1100" b="0" i="0" u="none" strike="noStrike">
              <a:solidFill>
                <a:srgbClr val="000000"/>
              </a:solidFill>
              <a:effectLst/>
              <a:latin typeface="Helvetica" pitchFamily="2" charset="0"/>
            </a:endParaRPr>
          </a:p>
          <a:p>
            <a:pPr algn="l" rtl="0" fontAlgn="base"/>
            <a:endParaRPr lang="en-GB" sz="1100">
              <a:solidFill>
                <a:srgbClr val="000000"/>
              </a:solidFill>
              <a:latin typeface="Helvetica" pitchFamily="2" charset="0"/>
            </a:endParaRPr>
          </a:p>
          <a:p>
            <a:pPr algn="l" rtl="0" fontAlgn="base"/>
            <a:endParaRPr lang="en-GB" sz="1100" b="0" i="0" u="none" strike="noStrike">
              <a:solidFill>
                <a:srgbClr val="000000"/>
              </a:solidFill>
              <a:effectLst/>
              <a:latin typeface="Helvetica" pitchFamily="2" charset="0"/>
            </a:endParaRPr>
          </a:p>
          <a:p>
            <a:pPr algn="l" rtl="0" fontAlgn="base"/>
            <a:endParaRPr lang="en-GB" sz="1100">
              <a:solidFill>
                <a:srgbClr val="000000"/>
              </a:solidFill>
              <a:latin typeface="Helvetica" pitchFamily="2" charset="0"/>
            </a:endParaRPr>
          </a:p>
          <a:p>
            <a:pPr algn="l" rtl="0" fontAlgn="base"/>
            <a:endParaRPr lang="en-GB" sz="1100" b="0" i="0" u="none" strike="noStrike">
              <a:solidFill>
                <a:srgbClr val="000000"/>
              </a:solidFill>
              <a:effectLst/>
              <a:latin typeface="Helvetica" pitchFamily="2" charset="0"/>
            </a:endParaRPr>
          </a:p>
        </p:txBody>
      </p:sp>
      <p:sp>
        <p:nvSpPr>
          <p:cNvPr id="14" name="TextBox 13">
            <a:extLst>
              <a:ext uri="{FF2B5EF4-FFF2-40B4-BE49-F238E27FC236}">
                <a16:creationId xmlns:a16="http://schemas.microsoft.com/office/drawing/2014/main" id="{9CA71944-BC00-14C0-EF5C-D1A32716A536}"/>
              </a:ext>
            </a:extLst>
          </p:cNvPr>
          <p:cNvSpPr txBox="1"/>
          <p:nvPr/>
        </p:nvSpPr>
        <p:spPr>
          <a:xfrm>
            <a:off x="3299051" y="1285259"/>
            <a:ext cx="2903769" cy="3477875"/>
          </a:xfrm>
          <a:prstGeom prst="rect">
            <a:avLst/>
          </a:prstGeom>
          <a:noFill/>
        </p:spPr>
        <p:txBody>
          <a:bodyPr wrap="square" lIns="91440" tIns="45720" rIns="91440" bIns="45720" anchor="t">
            <a:spAutoFit/>
          </a:bodyPr>
          <a:lstStyle/>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a:p>
            <a:pPr fontAlgn="base"/>
            <a:r>
              <a:rPr lang="en-GB" sz="1100">
                <a:solidFill>
                  <a:srgbClr val="000000"/>
                </a:solidFill>
                <a:latin typeface="Helvetica"/>
                <a:cs typeface="Helvetica"/>
              </a:rPr>
              <a:t>  </a:t>
            </a:r>
            <a:endParaRPr lang="en-GB" sz="1100">
              <a:solidFill>
                <a:srgbClr val="000000"/>
              </a:solidFill>
              <a:latin typeface="Helvetica" pitchFamily="2" charset="0"/>
              <a:cs typeface="Helvetica"/>
            </a:endParaRPr>
          </a:p>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a:p>
            <a:pPr fontAlgn="base"/>
            <a:r>
              <a:rPr lang="en-GB" sz="1100">
                <a:latin typeface="Helvetica"/>
                <a:cs typeface="Helvetica"/>
              </a:rPr>
              <a:t>This term, the children will be visiting Ufton Court to take part in a Viking day experience. </a:t>
            </a:r>
            <a:endParaRPr lang="en-GB" sz="1100">
              <a:latin typeface="Helvetica" pitchFamily="2" charset="0"/>
              <a:cs typeface="Helvetica"/>
            </a:endParaRPr>
          </a:p>
          <a:p>
            <a:pPr fontAlgn="base"/>
            <a:r>
              <a:rPr lang="en-GB" sz="1100" b="0" i="0" u="none" strike="noStrike">
                <a:effectLst/>
                <a:latin typeface="Helvetica"/>
                <a:cs typeface="Helvetica"/>
              </a:rPr>
              <a:t>Home to woodlands, longboats and campfires, this inspiring outdoor learning environment will be the perfect place for our year 3 and 4</a:t>
            </a:r>
            <a:r>
              <a:rPr lang="en-GB" sz="1100">
                <a:latin typeface="Helvetica"/>
                <a:cs typeface="Helvetica"/>
              </a:rPr>
              <a:t> </a:t>
            </a:r>
            <a:r>
              <a:rPr lang="en-GB" sz="1100" b="0" i="0" u="none" strike="noStrike">
                <a:effectLst/>
                <a:latin typeface="Helvetica"/>
                <a:cs typeface="Helvetica"/>
              </a:rPr>
              <a:t>pupils to immerse themselves in this exciting history topic.</a:t>
            </a:r>
            <a:endParaRPr lang="en-GB" sz="1100">
              <a:latin typeface="Helvetica"/>
              <a:cs typeface="Helvetica"/>
            </a:endParaRPr>
          </a:p>
          <a:p>
            <a:pPr fontAlgn="base"/>
            <a:endParaRPr lang="en-GB" sz="1100" b="0" i="0" u="none" strike="noStrike">
              <a:solidFill>
                <a:srgbClr val="000000"/>
              </a:solidFill>
              <a:effectLst/>
              <a:latin typeface="Helvetica" pitchFamily="2" charset="0"/>
            </a:endParaRPr>
          </a:p>
          <a:p>
            <a:pPr fontAlgn="base"/>
            <a:endParaRPr lang="en-GB" sz="1100" b="0" i="0" u="none" strike="noStrike">
              <a:solidFill>
                <a:srgbClr val="000000"/>
              </a:solidFill>
              <a:effectLst/>
              <a:latin typeface="Helvetica" pitchFamily="2" charset="0"/>
            </a:endParaRPr>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p:txBody>
      </p:sp>
      <p:sp>
        <p:nvSpPr>
          <p:cNvPr id="16" name="Content Placeholder 2">
            <a:extLst>
              <a:ext uri="{FF2B5EF4-FFF2-40B4-BE49-F238E27FC236}">
                <a16:creationId xmlns:a16="http://schemas.microsoft.com/office/drawing/2014/main" id="{2A66CE8F-95A9-FCE7-6B94-14B33C4282C4}"/>
              </a:ext>
            </a:extLst>
          </p:cNvPr>
          <p:cNvSpPr txBox="1">
            <a:spLocks/>
          </p:cNvSpPr>
          <p:nvPr/>
        </p:nvSpPr>
        <p:spPr>
          <a:xfrm>
            <a:off x="3406582" y="482910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RE and Art week</a:t>
            </a:r>
          </a:p>
        </p:txBody>
      </p:sp>
      <p:sp>
        <p:nvSpPr>
          <p:cNvPr id="18" name="TextBox 17">
            <a:extLst>
              <a:ext uri="{FF2B5EF4-FFF2-40B4-BE49-F238E27FC236}">
                <a16:creationId xmlns:a16="http://schemas.microsoft.com/office/drawing/2014/main" id="{98ACF12B-D6E9-0EAA-6FEC-DD89C42ACB44}"/>
              </a:ext>
            </a:extLst>
          </p:cNvPr>
          <p:cNvSpPr txBox="1"/>
          <p:nvPr/>
        </p:nvSpPr>
        <p:spPr>
          <a:xfrm>
            <a:off x="3304492" y="5217466"/>
            <a:ext cx="3249710" cy="2970044"/>
          </a:xfrm>
          <a:prstGeom prst="rect">
            <a:avLst/>
          </a:prstGeom>
          <a:noFill/>
        </p:spPr>
        <p:txBody>
          <a:bodyPr wrap="square" lIns="91440" tIns="45720" rIns="91440" bIns="45720" anchor="t">
            <a:spAutoFit/>
          </a:bodyPr>
          <a:lstStyle/>
          <a:p>
            <a:pPr marL="0" indent="0" algn="l" fontAlgn="base">
              <a:buNone/>
            </a:pPr>
            <a:r>
              <a:rPr lang="en-GB" sz="1100">
                <a:latin typeface="Helvetica" pitchFamily="2" charset="0"/>
              </a:rPr>
              <a:t>This Autumn term, we will be holding an RE and Art themed week based around the question: </a:t>
            </a:r>
            <a:r>
              <a:rPr lang="en-GB" sz="1100" b="0" i="0" u="none" strike="noStrike">
                <a:effectLst/>
                <a:latin typeface="Helvetica" pitchFamily="2" charset="0"/>
              </a:rPr>
              <a:t>Do animals belong to God? </a:t>
            </a:r>
          </a:p>
          <a:p>
            <a:pPr fontAlgn="base"/>
            <a:r>
              <a:rPr lang="en-GB" sz="1100">
                <a:latin typeface="Helvetica"/>
                <a:cs typeface="Helvetica"/>
              </a:rPr>
              <a:t>The children will hear about the part that a</a:t>
            </a:r>
            <a:r>
              <a:rPr lang="en-GB" sz="1100" b="0" i="0" u="none" strike="noStrike">
                <a:effectLst/>
                <a:latin typeface="Helvetica"/>
                <a:cs typeface="Helvetica"/>
              </a:rPr>
              <a:t>nimals play in our lives. They will hear </a:t>
            </a:r>
            <a:r>
              <a:rPr lang="en-GB" sz="1100">
                <a:latin typeface="Helvetica"/>
                <a:cs typeface="Helvetica"/>
              </a:rPr>
              <a:t>from people of a range of different faiths to find out about the different beliefs about animals. The children will learn how to paint a portrait of a chosen animal and will consider the impact that human activity has on the lives of animals. </a:t>
            </a:r>
            <a:endParaRPr lang="en-GB" sz="1100">
              <a:latin typeface="Helvetica" pitchFamily="2" charset="0"/>
              <a:cs typeface="Helvetica"/>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US" sz="1100">
              <a:latin typeface="Helvetica" pitchFamily="2" charset="0"/>
            </a:endParaRPr>
          </a:p>
        </p:txBody>
      </p:sp>
      <p:pic>
        <p:nvPicPr>
          <p:cNvPr id="19" name="Content Placeholder 3">
            <a:extLst>
              <a:ext uri="{FF2B5EF4-FFF2-40B4-BE49-F238E27FC236}">
                <a16:creationId xmlns:a16="http://schemas.microsoft.com/office/drawing/2014/main" id="{0600D831-05F9-7049-C390-864702FC5FE7}"/>
              </a:ext>
            </a:extLst>
          </p:cNvPr>
          <p:cNvPicPr>
            <a:picLocks noChangeAspect="1"/>
          </p:cNvPicPr>
          <p:nvPr/>
        </p:nvPicPr>
        <p:blipFill>
          <a:blip r:embed="rId2"/>
          <a:stretch>
            <a:fillRect/>
          </a:stretch>
        </p:blipFill>
        <p:spPr>
          <a:xfrm>
            <a:off x="4090470" y="7064160"/>
            <a:ext cx="2379887" cy="1585041"/>
          </a:xfrm>
          <a:prstGeom prst="rect">
            <a:avLst/>
          </a:prstGeom>
        </p:spPr>
      </p:pic>
      <p:pic>
        <p:nvPicPr>
          <p:cNvPr id="22" name="Picture 21">
            <a:extLst>
              <a:ext uri="{FF2B5EF4-FFF2-40B4-BE49-F238E27FC236}">
                <a16:creationId xmlns:a16="http://schemas.microsoft.com/office/drawing/2014/main" id="{7AA219DD-0D16-E394-3ADD-8C42B827112E}"/>
              </a:ext>
            </a:extLst>
          </p:cNvPr>
          <p:cNvPicPr>
            <a:picLocks noChangeAspect="1"/>
          </p:cNvPicPr>
          <p:nvPr/>
        </p:nvPicPr>
        <p:blipFill>
          <a:blip r:embed="rId3"/>
          <a:stretch>
            <a:fillRect/>
          </a:stretch>
        </p:blipFill>
        <p:spPr>
          <a:xfrm>
            <a:off x="397953" y="3550200"/>
            <a:ext cx="2552700" cy="1820530"/>
          </a:xfrm>
          <a:prstGeom prst="rect">
            <a:avLst/>
          </a:prstGeom>
        </p:spPr>
      </p:pic>
      <p:pic>
        <p:nvPicPr>
          <p:cNvPr id="23" name="Picture 22">
            <a:extLst>
              <a:ext uri="{FF2B5EF4-FFF2-40B4-BE49-F238E27FC236}">
                <a16:creationId xmlns:a16="http://schemas.microsoft.com/office/drawing/2014/main" id="{DB755270-E3DA-3900-AC52-C18B6528F43F}"/>
              </a:ext>
            </a:extLst>
          </p:cNvPr>
          <p:cNvPicPr>
            <a:picLocks noChangeAspect="1"/>
          </p:cNvPicPr>
          <p:nvPr/>
        </p:nvPicPr>
        <p:blipFill>
          <a:blip r:embed="rId4"/>
          <a:stretch>
            <a:fillRect/>
          </a:stretch>
        </p:blipFill>
        <p:spPr>
          <a:xfrm>
            <a:off x="362918" y="7701905"/>
            <a:ext cx="2502719" cy="1093221"/>
          </a:xfrm>
          <a:prstGeom prst="rect">
            <a:avLst/>
          </a:prstGeom>
        </p:spPr>
      </p:pic>
      <p:pic>
        <p:nvPicPr>
          <p:cNvPr id="24" name="Picture 23">
            <a:extLst>
              <a:ext uri="{FF2B5EF4-FFF2-40B4-BE49-F238E27FC236}">
                <a16:creationId xmlns:a16="http://schemas.microsoft.com/office/drawing/2014/main" id="{99E20A07-2161-74F2-B063-E09E74514B7C}"/>
              </a:ext>
            </a:extLst>
          </p:cNvPr>
          <p:cNvPicPr>
            <a:picLocks noChangeAspect="1"/>
          </p:cNvPicPr>
          <p:nvPr/>
        </p:nvPicPr>
        <p:blipFill>
          <a:blip r:embed="rId5"/>
          <a:stretch>
            <a:fillRect/>
          </a:stretch>
        </p:blipFill>
        <p:spPr>
          <a:xfrm>
            <a:off x="3491063" y="1257115"/>
            <a:ext cx="1586581" cy="1605882"/>
          </a:xfrm>
          <a:prstGeom prst="rect">
            <a:avLst/>
          </a:prstGeom>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2" ma:contentTypeDescription="Create a new document." ma:contentTypeScope="" ma:versionID="93b2ad6fbdb6c3f5ce9431c2f673ea54">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819f6229c5d1b5bc59b853c2f3110859"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D6474E-A30B-4ACF-973A-131323934DB5}">
  <ds:schemaRefs>
    <ds:schemaRef ds:uri="7769f6e9-3d71-4df9-b870-758db05e3314"/>
    <ds:schemaRef ds:uri="96307a91-d7b4-4bed-97b2-3ea042acce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3DE622A-F530-49D5-9ED9-79B14AF6DC11}">
  <ds:schemaRefs>
    <ds:schemaRef ds:uri="http://purl.org/dc/elements/1.1/"/>
    <ds:schemaRef ds:uri="http://purl.org/dc/terms/"/>
    <ds:schemaRef ds:uri="http://schemas.microsoft.com/office/2006/metadata/properties"/>
    <ds:schemaRef ds:uri="http://www.w3.org/XML/1998/namespace"/>
    <ds:schemaRef ds:uri="96307a91-d7b4-4bed-97b2-3ea042accedb"/>
    <ds:schemaRef ds:uri="7769f6e9-3d71-4df9-b870-758db05e3314"/>
    <ds:schemaRef ds:uri="http://schemas.microsoft.com/sharepoint/v3"/>
    <ds:schemaRef ds:uri="http://purl.org/dc/dcmitype/"/>
    <ds:schemaRef ds:uri="http://schemas.microsoft.com/office/2006/documentManagement/typ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1C680BDA-A994-4145-848F-B45C520460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1477</Words>
  <Application>Microsoft Office PowerPoint</Application>
  <PresentationFormat>A4 Paper (210x297 mm)</PresentationFormat>
  <Paragraphs>122</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Comic Sans MS</vt:lpstr>
      <vt:lpstr>Helvetica</vt:lpstr>
      <vt:lpstr>ReithSans</vt:lpstr>
      <vt:lpstr>Office Theme</vt:lpstr>
      <vt:lpstr>PowerPoint Presentation</vt:lpstr>
      <vt:lpstr>The Big Picture – Vicious Vikings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Gary Edwards</cp:lastModifiedBy>
  <cp:revision>1</cp:revision>
  <dcterms:created xsi:type="dcterms:W3CDTF">2023-07-18T11:52:19Z</dcterms:created>
  <dcterms:modified xsi:type="dcterms:W3CDTF">2025-09-05T11:51:43Z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