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F4D1FB-FC25-0864-4A91-4741EDCCAFC3}" v="2" dt="2023-11-20T16:14:16.8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7" d="100"/>
          <a:sy n="47" d="100"/>
        </p:scale>
        <p:origin x="2382" y="60"/>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1/7/2024</a:t>
            </a:fld>
            <a:endParaRPr lang="en-US"/>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1/7/2024</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a:solidFill>
                  <a:srgbClr val="000000"/>
                </a:solidFill>
                <a:effectLst/>
                <a:latin typeface="Helvetica"/>
                <a:ea typeface="Times New Roman" panose="02020603050405020304" pitchFamily="18" charset="0"/>
                <a:cs typeface="Segoe UI"/>
              </a:rPr>
              <a:t>Year 5 &amp; 6</a:t>
            </a:r>
            <a:r>
              <a:rPr lang="en-GB" sz="1800">
                <a:effectLst/>
                <a:latin typeface="Helvetica"/>
                <a:ea typeface="Times New Roman" panose="02020603050405020304" pitchFamily="18" charset="0"/>
                <a:cs typeface="Helvetica"/>
              </a:rPr>
              <a:t> – </a:t>
            </a:r>
            <a:r>
              <a:rPr lang="en-GB" sz="1800">
                <a:latin typeface="Helvetica"/>
                <a:ea typeface="Times New Roman" panose="02020603050405020304" pitchFamily="18" charset="0"/>
                <a:cs typeface="Helvetica"/>
              </a:rPr>
              <a:t>Shackleton's Journey</a:t>
            </a:r>
            <a:endParaRPr lang="en-GB" sz="1800">
              <a:effectLst/>
              <a:latin typeface="Times New Roman" panose="02020603050405020304" pitchFamily="18" charset="0"/>
              <a:ea typeface="Times New Roman" panose="02020603050405020304" pitchFamily="18" charset="0"/>
            </a:endParaRPr>
          </a:p>
          <a:p>
            <a:endParaRPr lang="en-US"/>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a:solidFill>
                  <a:schemeClr val="tx1"/>
                </a:solidFill>
                <a:effectLst/>
                <a:latin typeface="Helvetica"/>
                <a:ea typeface="Times New Roman" panose="02020603050405020304" pitchFamily="18" charset="0"/>
                <a:cs typeface="Segoe UI"/>
              </a:rPr>
              <a:t>Spring</a:t>
            </a:r>
            <a:r>
              <a:rPr lang="en-GB" sz="1050" b="1">
                <a:solidFill>
                  <a:schemeClr val="tx1"/>
                </a:solidFill>
                <a:effectLst/>
                <a:latin typeface="Helvetica"/>
                <a:ea typeface="Times New Roman" panose="02020603050405020304" pitchFamily="18" charset="0"/>
                <a:cs typeface="Helvetica"/>
              </a:rPr>
              <a:t> Term 2023-24 - Curriculum bulletin</a:t>
            </a:r>
            <a:endParaRPr lang="en-GB" sz="1050">
              <a:solidFill>
                <a:schemeClr val="tx1"/>
              </a:solidFill>
              <a:effectLst/>
              <a:latin typeface="Helvetica"/>
              <a:ea typeface="Times New Roman" panose="02020603050405020304" pitchFamily="18" charset="0"/>
              <a:cs typeface="Helvetica"/>
            </a:endParaRPr>
          </a:p>
          <a:p>
            <a:endParaRPr lang="en-US"/>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lIns="91440" tIns="45720" rIns="91440" bIns="45720" anchor="t"/>
          <a:lstStyle/>
          <a:p>
            <a:r>
              <a:rPr lang="en-US">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lIns="91440" tIns="45720" rIns="91440" bIns="45720" anchor="t"/>
          <a:lstStyle/>
          <a:p>
            <a:r>
              <a:rPr lang="en-US">
                <a:solidFill>
                  <a:schemeClr val="tx1"/>
                </a:solidFill>
                <a:latin typeface="Helvetica"/>
                <a:cs typeface="Helvetica"/>
              </a:rPr>
              <a:t>For Mathematics this term, the children will cover the topics of fractions; decimals;  area and perimeter; algebra and statistics. </a:t>
            </a:r>
          </a:p>
          <a:p>
            <a:r>
              <a:rPr lang="en-US">
                <a:solidFill>
                  <a:schemeClr val="tx1"/>
                </a:solidFill>
                <a:latin typeface="Helvetica"/>
                <a:cs typeface="Helvetica"/>
              </a:rPr>
              <a:t>In year 5, the children will consolidate their leaning of multiplication and division to solve a wide range of problems. They will learn to multiply a fraction by an integer and to find the fraction of a number. The children will practise identifying the value of digits in a number including decimals and will learn to multiply and divide a number by 10, 100 and 1000. </a:t>
            </a:r>
          </a:p>
          <a:p>
            <a:r>
              <a:rPr lang="en-US">
                <a:solidFill>
                  <a:schemeClr val="tx1"/>
                </a:solidFill>
                <a:latin typeface="Helvetica"/>
                <a:cs typeface="Helvetica"/>
              </a:rPr>
              <a:t>For shape, space and statistics, the children will learn to calculate the area of a rectangle and of compound shapes. They will learn how to draw and read line graphs and how to read and interpret two-way tables. </a:t>
            </a:r>
          </a:p>
          <a:p>
            <a:r>
              <a:rPr lang="en-US">
                <a:solidFill>
                  <a:schemeClr val="tx1"/>
                </a:solidFill>
                <a:latin typeface="Helvetica"/>
                <a:cs typeface="Helvetica"/>
              </a:rPr>
              <a:t>In year 6, the children will learn the symbol for ratio and how it relates to their learning of fractions. They will learn how to use ratio to solve problems involving recipes and to draw scale drawings. </a:t>
            </a:r>
          </a:p>
          <a:p>
            <a:r>
              <a:rPr lang="en-US">
                <a:solidFill>
                  <a:schemeClr val="tx1"/>
                </a:solidFill>
                <a:latin typeface="Helvetica"/>
                <a:cs typeface="Helvetica"/>
              </a:rPr>
              <a:t>For algebra, the children will learn how to form a simple expression and how to solve simple equations with two unknown values. </a:t>
            </a:r>
          </a:p>
          <a:p>
            <a:r>
              <a:rPr lang="en-US">
                <a:solidFill>
                  <a:schemeClr val="tx1"/>
                </a:solidFill>
                <a:latin typeface="Helvetica"/>
                <a:cs typeface="Helvetica"/>
              </a:rPr>
              <a:t>The children will learn how to compare and order fractions, decimals and percentages. They will learn how to multiply and divide any number by 10, 100 and 1000. The children will also learn how to find the percentage of an amount. </a:t>
            </a:r>
          </a:p>
          <a:p>
            <a:r>
              <a:rPr lang="en-US">
                <a:solidFill>
                  <a:schemeClr val="tx1"/>
                </a:solidFill>
                <a:latin typeface="Helvetica"/>
                <a:cs typeface="Helvetica"/>
              </a:rPr>
              <a:t>For shape, space and statistics, the children will learn how to find the area of a triangle and of a parallelogram. They will learn how to find the volume by counting cubes. </a:t>
            </a:r>
          </a:p>
          <a:p>
            <a:r>
              <a:rPr lang="en-US">
                <a:solidFill>
                  <a:schemeClr val="tx1"/>
                </a:solidFill>
                <a:latin typeface="Helvetica"/>
                <a:cs typeface="Helvetica"/>
              </a:rPr>
              <a:t>The children will learn how to read and interpret line graphs and pie charts and how to calculate the mean as an average. </a:t>
            </a:r>
          </a:p>
          <a:p>
            <a:endParaRPr lang="en-US">
              <a:solidFill>
                <a:schemeClr val="tx1"/>
              </a:solidFill>
              <a:latin typeface="Helvetica"/>
            </a:endParaRPr>
          </a:p>
          <a:p>
            <a:endParaRPr lang="en-US"/>
          </a:p>
          <a:p>
            <a:endParaRPr lang="en-US"/>
          </a:p>
          <a:p>
            <a:endParaRPr lang="en-US"/>
          </a:p>
          <a:p>
            <a:endParaRPr lang="en-US"/>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276610" y="2004583"/>
            <a:ext cx="2962464" cy="2963160"/>
          </a:xfrm>
        </p:spPr>
        <p:txBody>
          <a:bodyPr lIns="91440" tIns="45720" rIns="91440" bIns="45720" anchor="t"/>
          <a:lstStyle/>
          <a:p>
            <a:r>
              <a:rPr lang="en-US">
                <a:solidFill>
                  <a:schemeClr val="tx1"/>
                </a:solidFill>
                <a:latin typeface="Helvetica"/>
                <a:cs typeface="Helvetica"/>
              </a:rPr>
              <a:t>Reading:</a:t>
            </a:r>
          </a:p>
          <a:p>
            <a:r>
              <a:rPr lang="en-US">
                <a:solidFill>
                  <a:schemeClr val="tx1"/>
                </a:solidFill>
                <a:latin typeface="Helvetica"/>
                <a:cs typeface="Helvetica"/>
              </a:rPr>
              <a:t>As part of our ’Steps to Read’ programme the children will be reading a range of texts on the theme of ‘coasts’ as well as a range of heritage plays and poetry. The books will support the children to develop their word reading and comprehension skills as well as to increase their knowledge of a wider range of texts and themes. </a:t>
            </a:r>
            <a:endParaRPr lang="en-US">
              <a:solidFill>
                <a:schemeClr val="tx1"/>
              </a:solidFill>
              <a:cs typeface="Helvetica"/>
            </a:endParaRPr>
          </a:p>
          <a:p>
            <a:r>
              <a:rPr lang="en-US"/>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270339" y="1784879"/>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p>
          <a:p>
            <a:endParaRPr lang="en-US"/>
          </a:p>
        </p:txBody>
      </p:sp>
      <p:sp>
        <p:nvSpPr>
          <p:cNvPr id="29" name="TextBox 28">
            <a:extLst>
              <a:ext uri="{FF2B5EF4-FFF2-40B4-BE49-F238E27FC236}">
                <a16:creationId xmlns:a16="http://schemas.microsoft.com/office/drawing/2014/main" id="{1B51BC20-6633-0C0E-26F9-044D81A15CD0}"/>
              </a:ext>
            </a:extLst>
          </p:cNvPr>
          <p:cNvSpPr txBox="1"/>
          <p:nvPr/>
        </p:nvSpPr>
        <p:spPr>
          <a:xfrm>
            <a:off x="3251420" y="4830670"/>
            <a:ext cx="3288216" cy="1954381"/>
          </a:xfrm>
          <a:prstGeom prst="rect">
            <a:avLst/>
          </a:prstGeom>
          <a:noFill/>
        </p:spPr>
        <p:txBody>
          <a:bodyPr wrap="square" lIns="91440" tIns="45720" rIns="91440" bIns="45720" anchor="t">
            <a:spAutoFit/>
          </a:bodyPr>
          <a:lstStyle/>
          <a:p>
            <a:r>
              <a:rPr lang="en-US" sz="1100">
                <a:solidFill>
                  <a:schemeClr val="tx1"/>
                </a:solidFill>
                <a:latin typeface="Helvetica" pitchFamily="2" charset="0"/>
              </a:rPr>
              <a:t>Writing:</a:t>
            </a:r>
            <a:endParaRPr lang="en-US" sz="1100">
              <a:latin typeface="Helvetica" pitchFamily="2" charset="0"/>
              <a:cs typeface="Helvetica"/>
            </a:endParaRPr>
          </a:p>
          <a:p>
            <a:endParaRPr lang="en-US" sz="1100">
              <a:latin typeface="Helvetica"/>
              <a:cs typeface="Helvetica"/>
            </a:endParaRPr>
          </a:p>
          <a:p>
            <a:r>
              <a:rPr lang="en-US" sz="1100">
                <a:latin typeface="Helvetica"/>
                <a:cs typeface="Helvetica"/>
              </a:rPr>
              <a:t>This term, year 5 and 6 children will be reading the books ‘Shackleton's Journey’ by William Grill, and ‘The Ways of the Wolf’ by Smriti Prasadam Halls.  The children will use the texts to write across a range of genres including narratives, magazine articles and  balanced arguments. They will be developing their use of more sophisticated punctuation such as dashes, commas and brackets for parenthesis. </a:t>
            </a:r>
            <a:endParaRPr lang="en-US" sz="1100">
              <a:latin typeface="Helvetica" pitchFamily="2" charset="0"/>
              <a:cs typeface="Helvetica"/>
            </a:endParaRPr>
          </a:p>
        </p:txBody>
      </p:sp>
      <p:pic>
        <p:nvPicPr>
          <p:cNvPr id="4" name="Picture 3">
            <a:extLst>
              <a:ext uri="{FF2B5EF4-FFF2-40B4-BE49-F238E27FC236}">
                <a16:creationId xmlns:a16="http://schemas.microsoft.com/office/drawing/2014/main" id="{435EE954-E369-05EE-BF5C-FC980B35C675}"/>
              </a:ext>
            </a:extLst>
          </p:cNvPr>
          <p:cNvPicPr>
            <a:picLocks noChangeAspect="1"/>
          </p:cNvPicPr>
          <p:nvPr/>
        </p:nvPicPr>
        <p:blipFill>
          <a:blip r:embed="rId2"/>
          <a:stretch>
            <a:fillRect/>
          </a:stretch>
        </p:blipFill>
        <p:spPr>
          <a:xfrm>
            <a:off x="4237756" y="624667"/>
            <a:ext cx="2211509" cy="1586123"/>
          </a:xfrm>
          <a:prstGeom prst="rect">
            <a:avLst/>
          </a:prstGeom>
        </p:spPr>
      </p:pic>
      <p:pic>
        <p:nvPicPr>
          <p:cNvPr id="20" name="Picture 19">
            <a:extLst>
              <a:ext uri="{FF2B5EF4-FFF2-40B4-BE49-F238E27FC236}">
                <a16:creationId xmlns:a16="http://schemas.microsoft.com/office/drawing/2014/main" id="{FFD6FD34-B11E-C0D4-9C5D-81254354C370}"/>
              </a:ext>
            </a:extLst>
          </p:cNvPr>
          <p:cNvPicPr>
            <a:picLocks noChangeAspect="1"/>
          </p:cNvPicPr>
          <p:nvPr/>
        </p:nvPicPr>
        <p:blipFill>
          <a:blip r:embed="rId3"/>
          <a:stretch>
            <a:fillRect/>
          </a:stretch>
        </p:blipFill>
        <p:spPr>
          <a:xfrm>
            <a:off x="3166962" y="3526386"/>
            <a:ext cx="915711" cy="1135482"/>
          </a:xfrm>
          <a:prstGeom prst="rect">
            <a:avLst/>
          </a:prstGeom>
        </p:spPr>
      </p:pic>
      <p:pic>
        <p:nvPicPr>
          <p:cNvPr id="23" name="Picture 22">
            <a:extLst>
              <a:ext uri="{FF2B5EF4-FFF2-40B4-BE49-F238E27FC236}">
                <a16:creationId xmlns:a16="http://schemas.microsoft.com/office/drawing/2014/main" id="{4ACDEE27-97C3-0296-4B68-B92ABBF2471F}"/>
              </a:ext>
            </a:extLst>
          </p:cNvPr>
          <p:cNvPicPr>
            <a:picLocks noChangeAspect="1"/>
          </p:cNvPicPr>
          <p:nvPr/>
        </p:nvPicPr>
        <p:blipFill>
          <a:blip r:embed="rId4"/>
          <a:stretch>
            <a:fillRect/>
          </a:stretch>
        </p:blipFill>
        <p:spPr>
          <a:xfrm>
            <a:off x="4089479" y="3526385"/>
            <a:ext cx="768067" cy="1164291"/>
          </a:xfrm>
          <a:prstGeom prst="rect">
            <a:avLst/>
          </a:prstGeom>
        </p:spPr>
      </p:pic>
      <p:pic>
        <p:nvPicPr>
          <p:cNvPr id="24" name="Picture 23">
            <a:extLst>
              <a:ext uri="{FF2B5EF4-FFF2-40B4-BE49-F238E27FC236}">
                <a16:creationId xmlns:a16="http://schemas.microsoft.com/office/drawing/2014/main" id="{AA51A077-DC29-D95F-E947-CB42BF553847}"/>
              </a:ext>
            </a:extLst>
          </p:cNvPr>
          <p:cNvPicPr>
            <a:picLocks noChangeAspect="1"/>
          </p:cNvPicPr>
          <p:nvPr/>
        </p:nvPicPr>
        <p:blipFill>
          <a:blip r:embed="rId5"/>
          <a:stretch>
            <a:fillRect/>
          </a:stretch>
        </p:blipFill>
        <p:spPr>
          <a:xfrm>
            <a:off x="4877108" y="3543905"/>
            <a:ext cx="768067" cy="1117963"/>
          </a:xfrm>
          <a:prstGeom prst="rect">
            <a:avLst/>
          </a:prstGeom>
        </p:spPr>
      </p:pic>
      <p:pic>
        <p:nvPicPr>
          <p:cNvPr id="25" name="Picture 24">
            <a:extLst>
              <a:ext uri="{FF2B5EF4-FFF2-40B4-BE49-F238E27FC236}">
                <a16:creationId xmlns:a16="http://schemas.microsoft.com/office/drawing/2014/main" id="{E5145E83-83B4-10DC-BBAA-B5BDD81FBE54}"/>
              </a:ext>
            </a:extLst>
          </p:cNvPr>
          <p:cNvPicPr>
            <a:picLocks noChangeAspect="1"/>
          </p:cNvPicPr>
          <p:nvPr/>
        </p:nvPicPr>
        <p:blipFill>
          <a:blip r:embed="rId6"/>
          <a:stretch>
            <a:fillRect/>
          </a:stretch>
        </p:blipFill>
        <p:spPr>
          <a:xfrm>
            <a:off x="5757718" y="3543905"/>
            <a:ext cx="819271" cy="1117963"/>
          </a:xfrm>
          <a:prstGeom prst="rect">
            <a:avLst/>
          </a:prstGeom>
        </p:spPr>
      </p:pic>
      <p:pic>
        <p:nvPicPr>
          <p:cNvPr id="26" name="Picture 25">
            <a:extLst>
              <a:ext uri="{FF2B5EF4-FFF2-40B4-BE49-F238E27FC236}">
                <a16:creationId xmlns:a16="http://schemas.microsoft.com/office/drawing/2014/main" id="{A038FCE0-F1CE-B7D5-F03C-71755DA52349}"/>
              </a:ext>
            </a:extLst>
          </p:cNvPr>
          <p:cNvPicPr>
            <a:picLocks noChangeAspect="1"/>
          </p:cNvPicPr>
          <p:nvPr/>
        </p:nvPicPr>
        <p:blipFill>
          <a:blip r:embed="rId7"/>
          <a:stretch>
            <a:fillRect/>
          </a:stretch>
        </p:blipFill>
        <p:spPr>
          <a:xfrm>
            <a:off x="3397691" y="7047375"/>
            <a:ext cx="1551198" cy="1950077"/>
          </a:xfrm>
          <a:prstGeom prst="rect">
            <a:avLst/>
          </a:prstGeom>
        </p:spPr>
      </p:pic>
      <p:pic>
        <p:nvPicPr>
          <p:cNvPr id="28" name="Picture 27">
            <a:extLst>
              <a:ext uri="{FF2B5EF4-FFF2-40B4-BE49-F238E27FC236}">
                <a16:creationId xmlns:a16="http://schemas.microsoft.com/office/drawing/2014/main" id="{EADC4E7E-25E1-6824-D318-4A2C7A57EC23}"/>
              </a:ext>
            </a:extLst>
          </p:cNvPr>
          <p:cNvPicPr>
            <a:picLocks noChangeAspect="1"/>
          </p:cNvPicPr>
          <p:nvPr/>
        </p:nvPicPr>
        <p:blipFill>
          <a:blip r:embed="rId8"/>
          <a:stretch>
            <a:fillRect/>
          </a:stretch>
        </p:blipFill>
        <p:spPr>
          <a:xfrm>
            <a:off x="5026575" y="7047375"/>
            <a:ext cx="1536700" cy="2006600"/>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814"/>
            <a:ext cx="6089199" cy="481588"/>
          </a:xfrm>
        </p:spPr>
        <p:txBody>
          <a:bodyPr/>
          <a:lstStyle/>
          <a:p>
            <a:r>
              <a:rPr lang="en-US"/>
              <a:t>The Big Picture – Shackleton's Journey</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429000" y="6807094"/>
            <a:ext cx="2914650" cy="322400"/>
          </a:xfrm>
        </p:spPr>
        <p:txBody>
          <a:bodyPr/>
          <a:lstStyle/>
          <a:p>
            <a:r>
              <a:rPr lang="en-US"/>
              <a:t>Art - Clay</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450506" y="7001590"/>
            <a:ext cx="2914650" cy="976975"/>
          </a:xfrm>
        </p:spPr>
        <p:txBody>
          <a:bodyPr lIns="91440" tIns="45720" rIns="91440" bIns="45720" anchor="t"/>
          <a:lstStyle/>
          <a:p>
            <a:r>
              <a:rPr lang="en-GB">
                <a:effectLst/>
              </a:rPr>
              <a:t>For art, the children will </a:t>
            </a:r>
            <a:r>
              <a:rPr lang="en-GB"/>
              <a:t>be exploring the </a:t>
            </a:r>
            <a:r>
              <a:rPr lang="en-GB">
                <a:effectLst/>
              </a:rPr>
              <a:t>processes of rolling out clay</a:t>
            </a:r>
            <a:r>
              <a:rPr lang="en-GB"/>
              <a:t>; </a:t>
            </a:r>
            <a:r>
              <a:rPr lang="en-GB">
                <a:effectLst/>
              </a:rPr>
              <a:t>forming a shape around a simple armature (newspaper); modelling, cutting joining and applying texture to the clay to create a wolf sculpture. </a:t>
            </a: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24264" y="5282154"/>
            <a:ext cx="3074787" cy="481588"/>
          </a:xfrm>
        </p:spPr>
        <p:txBody>
          <a:bodyPr/>
          <a:lstStyle/>
          <a:p>
            <a:r>
              <a:rPr lang="en-US"/>
              <a:t>Design and Technology – CAM mechanism </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54213" y="5546698"/>
            <a:ext cx="2914650" cy="2314179"/>
          </a:xfrm>
        </p:spPr>
        <p:txBody>
          <a:bodyPr lIns="91440" tIns="45720" rIns="91440" bIns="45720" anchor="t"/>
          <a:lstStyle/>
          <a:p>
            <a:endParaRPr lang="en-US"/>
          </a:p>
          <a:p>
            <a:endParaRPr lang="en-US"/>
          </a:p>
          <a:p>
            <a:endParaRPr lang="en-US"/>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305634"/>
          </a:xfrm>
        </p:spPr>
        <p:txBody>
          <a:bodyPr/>
          <a:lstStyle/>
          <a:p>
            <a:r>
              <a:rPr lang="en-GB" sz="800" b="1">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Spring Term</a:t>
            </a:r>
            <a:r>
              <a:rPr lang="en-GB" sz="800" b="1">
                <a:solidFill>
                  <a:schemeClr val="tx1"/>
                </a:solidFill>
                <a:effectLst/>
                <a:latin typeface="Comic Sans MS" panose="030F0902030302020204" pitchFamily="66" charset="0"/>
                <a:ea typeface="Times New Roman" panose="02020603050405020304" pitchFamily="18" charset="0"/>
              </a:rPr>
              <a:t> 2023-24 - Curriculum bulletin</a:t>
            </a:r>
            <a:endParaRPr lang="en-GB" sz="800">
              <a:solidFill>
                <a:schemeClr val="tx1"/>
              </a:solidFill>
              <a:effectLst/>
              <a:latin typeface="Comic Sans MS" panose="030F0902030302020204" pitchFamily="66" charset="0"/>
              <a:ea typeface="Times New Roman" panose="02020603050405020304" pitchFamily="18" charset="0"/>
            </a:endParaRPr>
          </a:p>
          <a:p>
            <a:endParaRPr lang="en-US"/>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128158" y="16659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Geography – The Polar Regions</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History – Earnest Shackleton</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a:effectLst/>
            </a:endParaRPr>
          </a:p>
          <a:p>
            <a:pPr algn="l" rtl="0" fontAlgn="base"/>
            <a:endParaRPr lang="en-GB"/>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224264" y="3068557"/>
            <a:ext cx="2914650"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1"/>
                </a:solidFill>
                <a:latin typeface="Helvetica"/>
                <a:cs typeface="Helvetica"/>
              </a:rPr>
              <a:t>For history, the children will be learning about the famous explorer and sailor Earnest Shackleton. They will learn about the early 20</a:t>
            </a:r>
            <a:r>
              <a:rPr lang="en-US" baseline="30000">
                <a:solidFill>
                  <a:schemeClr val="tx1"/>
                </a:solidFill>
                <a:latin typeface="Helvetica"/>
                <a:cs typeface="Helvetica"/>
              </a:rPr>
              <a:t>th</a:t>
            </a:r>
            <a:r>
              <a:rPr lang="en-US">
                <a:solidFill>
                  <a:schemeClr val="tx1"/>
                </a:solidFill>
                <a:latin typeface="Helvetica"/>
                <a:cs typeface="Helvetica"/>
              </a:rPr>
              <a:t> century’s race to reach the South Pole. They will learn how, in 1911, Shackleton, alongside Captain Scott, set of on a mission to be the first to reach the South Pole. The children will learn about the challenges the team faced on this mission including freezing conditions, and the rivalry with fellow explorer Roald Amundsen. </a:t>
            </a:r>
          </a:p>
          <a:p>
            <a:endParaRPr lang="en-US"/>
          </a:p>
          <a:p>
            <a:endParaRPr lang="en-US"/>
          </a:p>
        </p:txBody>
      </p:sp>
      <p:pic>
        <p:nvPicPr>
          <p:cNvPr id="8" name="Picture 7">
            <a:extLst>
              <a:ext uri="{FF2B5EF4-FFF2-40B4-BE49-F238E27FC236}">
                <a16:creationId xmlns:a16="http://schemas.microsoft.com/office/drawing/2014/main" id="{2257A8BF-4541-5391-1C27-62E019BA74DA}"/>
              </a:ext>
            </a:extLst>
          </p:cNvPr>
          <p:cNvPicPr>
            <a:picLocks noChangeAspect="1"/>
          </p:cNvPicPr>
          <p:nvPr/>
        </p:nvPicPr>
        <p:blipFill>
          <a:blip r:embed="rId2"/>
          <a:stretch>
            <a:fillRect/>
          </a:stretch>
        </p:blipFill>
        <p:spPr>
          <a:xfrm>
            <a:off x="745066" y="1847372"/>
            <a:ext cx="1515017" cy="1199708"/>
          </a:xfrm>
          <a:prstGeom prst="rect">
            <a:avLst/>
          </a:prstGeom>
        </p:spPr>
      </p:pic>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224264" y="5743904"/>
            <a:ext cx="2914650" cy="277798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1"/>
                </a:solidFill>
                <a:latin typeface="Helvetica"/>
                <a:cs typeface="Helvetica"/>
              </a:rPr>
              <a:t>For D &amp; T, the children will be exploring toys with moving parts. They will explore how different types of movement can be made using cam mechanisms. The children will then use their knowledge to design, make and evaluate their own Antarctic themed moving toy. </a:t>
            </a: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p>
          <a:p>
            <a:endParaRPr lang="en-US"/>
          </a:p>
        </p:txBody>
      </p:sp>
      <p:pic>
        <p:nvPicPr>
          <p:cNvPr id="19" name="Picture 18">
            <a:extLst>
              <a:ext uri="{FF2B5EF4-FFF2-40B4-BE49-F238E27FC236}">
                <a16:creationId xmlns:a16="http://schemas.microsoft.com/office/drawing/2014/main" id="{60E2263E-3362-1FC0-DAAD-C4718C340882}"/>
              </a:ext>
            </a:extLst>
          </p:cNvPr>
          <p:cNvPicPr>
            <a:picLocks noChangeAspect="1"/>
          </p:cNvPicPr>
          <p:nvPr/>
        </p:nvPicPr>
        <p:blipFill>
          <a:blip r:embed="rId3"/>
          <a:stretch>
            <a:fillRect/>
          </a:stretch>
        </p:blipFill>
        <p:spPr>
          <a:xfrm>
            <a:off x="1663414" y="6728274"/>
            <a:ext cx="1844756" cy="1517837"/>
          </a:xfrm>
          <a:prstGeom prst="rect">
            <a:avLst/>
          </a:prstGeom>
        </p:spPr>
      </p:pic>
      <p:pic>
        <p:nvPicPr>
          <p:cNvPr id="21" name="Picture 20">
            <a:extLst>
              <a:ext uri="{FF2B5EF4-FFF2-40B4-BE49-F238E27FC236}">
                <a16:creationId xmlns:a16="http://schemas.microsoft.com/office/drawing/2014/main" id="{5AE28F0B-DD18-44C4-E257-FB08FB356BC1}"/>
              </a:ext>
            </a:extLst>
          </p:cNvPr>
          <p:cNvPicPr>
            <a:picLocks noChangeAspect="1"/>
          </p:cNvPicPr>
          <p:nvPr/>
        </p:nvPicPr>
        <p:blipFill>
          <a:blip r:embed="rId4"/>
          <a:stretch>
            <a:fillRect/>
          </a:stretch>
        </p:blipFill>
        <p:spPr>
          <a:xfrm>
            <a:off x="347141" y="7895979"/>
            <a:ext cx="2580303" cy="1251823"/>
          </a:xfrm>
          <a:prstGeom prst="rect">
            <a:avLst/>
          </a:prstGeom>
        </p:spPr>
      </p:pic>
      <p:sp>
        <p:nvSpPr>
          <p:cNvPr id="23" name="Content Placeholder 12">
            <a:extLst>
              <a:ext uri="{FF2B5EF4-FFF2-40B4-BE49-F238E27FC236}">
                <a16:creationId xmlns:a16="http://schemas.microsoft.com/office/drawing/2014/main" id="{3E198D35-4D19-8121-61C7-C0FC02C0BF77}"/>
              </a:ext>
            </a:extLst>
          </p:cNvPr>
          <p:cNvSpPr txBox="1">
            <a:spLocks/>
          </p:cNvSpPr>
          <p:nvPr/>
        </p:nvSpPr>
        <p:spPr>
          <a:xfrm>
            <a:off x="3106704" y="1873374"/>
            <a:ext cx="3366895"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1"/>
                </a:solidFill>
                <a:latin typeface="Helvetica"/>
                <a:cs typeface="Helvetica"/>
              </a:rPr>
              <a:t>For geography, the children will learn to locate and label Antarctica, the Arctic ocean, seas and countries using an atlas. They will compare the climate zone of Antarctica, the Arctic Tundra and the UK. The children will learn human and physical features of Antarctica including the permafrost, glaciers, Mount Vinson, research stations and Inuit settlements. They will explore the weather extremes of the regions and using computer technology to plot graphs that represent these. </a:t>
            </a:r>
          </a:p>
          <a:p>
            <a:endParaRPr lang="en-US"/>
          </a:p>
          <a:p>
            <a:endParaRPr lang="en-US"/>
          </a:p>
        </p:txBody>
      </p:sp>
      <p:pic>
        <p:nvPicPr>
          <p:cNvPr id="25" name="Picture 24">
            <a:extLst>
              <a:ext uri="{FF2B5EF4-FFF2-40B4-BE49-F238E27FC236}">
                <a16:creationId xmlns:a16="http://schemas.microsoft.com/office/drawing/2014/main" id="{45BB052F-F4F1-3D9C-5FA4-3142ED70AC7B}"/>
              </a:ext>
            </a:extLst>
          </p:cNvPr>
          <p:cNvPicPr>
            <a:picLocks noChangeAspect="1"/>
          </p:cNvPicPr>
          <p:nvPr/>
        </p:nvPicPr>
        <p:blipFill>
          <a:blip r:embed="rId5"/>
          <a:stretch>
            <a:fillRect/>
          </a:stretch>
        </p:blipFill>
        <p:spPr>
          <a:xfrm>
            <a:off x="3398816" y="3492240"/>
            <a:ext cx="2307717" cy="1181844"/>
          </a:xfrm>
          <a:prstGeom prst="rect">
            <a:avLst/>
          </a:prstGeom>
        </p:spPr>
      </p:pic>
      <p:pic>
        <p:nvPicPr>
          <p:cNvPr id="26" name="Picture 25">
            <a:extLst>
              <a:ext uri="{FF2B5EF4-FFF2-40B4-BE49-F238E27FC236}">
                <a16:creationId xmlns:a16="http://schemas.microsoft.com/office/drawing/2014/main" id="{37DE90BD-1335-AC91-23CF-B20A6C37EEF9}"/>
              </a:ext>
            </a:extLst>
          </p:cNvPr>
          <p:cNvPicPr>
            <a:picLocks noChangeAspect="1"/>
          </p:cNvPicPr>
          <p:nvPr/>
        </p:nvPicPr>
        <p:blipFill>
          <a:blip r:embed="rId6"/>
          <a:stretch>
            <a:fillRect/>
          </a:stretch>
        </p:blipFill>
        <p:spPr>
          <a:xfrm>
            <a:off x="4735581" y="8045158"/>
            <a:ext cx="1629575" cy="1322554"/>
          </a:xfrm>
          <a:prstGeom prst="rect">
            <a:avLst/>
          </a:prstGeom>
        </p:spPr>
      </p:pic>
      <p:sp>
        <p:nvSpPr>
          <p:cNvPr id="28" name="Content Placeholder 13">
            <a:extLst>
              <a:ext uri="{FF2B5EF4-FFF2-40B4-BE49-F238E27FC236}">
                <a16:creationId xmlns:a16="http://schemas.microsoft.com/office/drawing/2014/main" id="{6A76DA98-43AF-5E3B-A7B2-AA623E3150C2}"/>
              </a:ext>
            </a:extLst>
          </p:cNvPr>
          <p:cNvSpPr txBox="1">
            <a:spLocks/>
          </p:cNvSpPr>
          <p:nvPr/>
        </p:nvSpPr>
        <p:spPr>
          <a:xfrm>
            <a:off x="3320555" y="4735893"/>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a:solidFill>
                  <a:schemeClr val="accent1"/>
                </a:solidFill>
                <a:latin typeface="Helvetica" pitchFamily="2" charset="0"/>
              </a:rPr>
              <a:t>Computing</a:t>
            </a:r>
          </a:p>
        </p:txBody>
      </p:sp>
      <p:sp>
        <p:nvSpPr>
          <p:cNvPr id="29" name="Content Placeholder 10">
            <a:extLst>
              <a:ext uri="{FF2B5EF4-FFF2-40B4-BE49-F238E27FC236}">
                <a16:creationId xmlns:a16="http://schemas.microsoft.com/office/drawing/2014/main" id="{02B9EB1A-9919-EF25-A7F1-BA33671AFF15}"/>
              </a:ext>
            </a:extLst>
          </p:cNvPr>
          <p:cNvSpPr txBox="1">
            <a:spLocks/>
          </p:cNvSpPr>
          <p:nvPr/>
        </p:nvSpPr>
        <p:spPr>
          <a:xfrm>
            <a:off x="3320555" y="4968688"/>
            <a:ext cx="3153043" cy="1695216"/>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solidFill>
                  <a:schemeClr val="tx1"/>
                </a:solidFill>
              </a:rPr>
              <a:t>For computing, the children will learn how to use a spreadsheet (Excel) to input and interpret data. </a:t>
            </a:r>
            <a:r>
              <a:rPr lang="en-GB">
                <a:solidFill>
                  <a:schemeClr val="tx1"/>
                </a:solidFill>
                <a:effectLst/>
                <a:ea typeface="Quicksand"/>
                <a:cs typeface="Quicksand"/>
              </a:rPr>
              <a:t>The children will develop an understanding of the structure of a spreadsheet. They will begin to use formulas to produce calculated data. They will understand that the type of data in a cell is important (e.g. numbers can be used in calculations whereas words cannot). The children will learn how to create graphs of their data and use the results to answer questions. </a:t>
            </a:r>
          </a:p>
          <a:p>
            <a:endParaRPr lang="en-GB"/>
          </a:p>
        </p:txBody>
      </p:sp>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620319" y="372557"/>
            <a:ext cx="2914650" cy="169310"/>
          </a:xfrm>
        </p:spPr>
        <p:txBody>
          <a:bodyPr/>
          <a:lstStyle/>
          <a:p>
            <a:r>
              <a:rPr lang="en-GB" sz="800" b="1">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Spring</a:t>
            </a:r>
            <a:r>
              <a:rPr lang="en-GB" sz="800" b="1">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a:solidFill>
                <a:schemeClr val="tx1"/>
              </a:solidFill>
              <a:effectLst/>
              <a:latin typeface="Comic Sans MS" panose="030F0902030302020204" pitchFamily="66" charset="0"/>
              <a:ea typeface="Times New Roman" panose="02020603050405020304" pitchFamily="18" charset="0"/>
            </a:endParaRPr>
          </a:p>
          <a:p>
            <a:endParaRPr lang="en-US"/>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84400" y="1223476"/>
            <a:ext cx="2914650" cy="322400"/>
          </a:xfrm>
        </p:spPr>
        <p:txBody>
          <a:bodyPr/>
          <a:lstStyle/>
          <a:p>
            <a:r>
              <a:rPr lang="en-US"/>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84400" y="2940998"/>
            <a:ext cx="2914650" cy="2163571"/>
          </a:xfrm>
        </p:spPr>
        <p:txBody>
          <a:bodyPr lIns="91440" tIns="45720" rIns="91440" bIns="45720" anchor="t"/>
          <a:lstStyle/>
          <a:p>
            <a:r>
              <a:rPr lang="en-GB" b="0" i="0" u="none" strike="noStrike">
                <a:solidFill>
                  <a:schemeClr val="tx1"/>
                </a:solidFill>
                <a:effectLst/>
                <a:cs typeface="Helvetica"/>
              </a:rPr>
              <a:t>For music, the children will be listening </a:t>
            </a:r>
            <a:r>
              <a:rPr lang="en-GB">
                <a:solidFill>
                  <a:schemeClr val="tx1"/>
                </a:solidFill>
                <a:cs typeface="Helvetica"/>
              </a:rPr>
              <a:t>and responding to music by the famous Italian composer Antonio Vivaldi. They will </a:t>
            </a:r>
            <a:r>
              <a:rPr lang="en-GB" b="0" i="0" u="none" strike="noStrike">
                <a:solidFill>
                  <a:srgbClr val="333333"/>
                </a:solidFill>
                <a:effectLst/>
              </a:rPr>
              <a:t>listen to  and reflect on a piece of orchestral music, and will </a:t>
            </a:r>
            <a:r>
              <a:rPr lang="en-GB">
                <a:solidFill>
                  <a:schemeClr val="tx1"/>
                </a:solidFill>
                <a:cs typeface="Helvetica"/>
              </a:rPr>
              <a:t>focus on Vivaldi’s ‘Winter’ (one the pieces from Vivaldi’s Four Seasons violin concerti)</a:t>
            </a:r>
            <a:endParaRPr lang="en-GB" b="0" i="0" u="none" strike="noStrike">
              <a:solidFill>
                <a:srgbClr val="333333"/>
              </a:solidFill>
              <a:effectLst/>
            </a:endParaRPr>
          </a:p>
          <a:p>
            <a:r>
              <a:rPr lang="en-GB">
                <a:solidFill>
                  <a:srgbClr val="333333"/>
                </a:solidFill>
              </a:rPr>
              <a:t>They children will learn musical language to describe the pieces that they hear. They will c</a:t>
            </a:r>
            <a:r>
              <a:rPr lang="en-GB" b="0" i="0" u="none" strike="noStrike">
                <a:solidFill>
                  <a:srgbClr val="333333"/>
                </a:solidFill>
                <a:effectLst/>
              </a:rPr>
              <a:t>reate their own piece of music using instruments and voice and perform their piece as an ensemble. </a:t>
            </a:r>
          </a:p>
          <a:p>
            <a:r>
              <a:rPr lang="en-GB">
                <a:solidFill>
                  <a:schemeClr val="tx1"/>
                </a:solidFill>
                <a:cs typeface="Helvetica"/>
              </a:rPr>
              <a:t> </a:t>
            </a:r>
          </a:p>
          <a:p>
            <a:endParaRPr lang="en-GB" b="0" i="0" u="none" strike="noStrike">
              <a:solidFill>
                <a:srgbClr val="333333"/>
              </a:solidFill>
              <a:effectLst/>
            </a:endParaRPr>
          </a:p>
          <a:p>
            <a:endParaRPr lang="en-GB">
              <a:solidFill>
                <a:srgbClr val="333333"/>
              </a:solidFill>
              <a:latin typeface="ReithSans"/>
            </a:endParaRPr>
          </a:p>
          <a:p>
            <a:endParaRPr lang="en-US"/>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84400" y="523654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746581"/>
            <a:ext cx="2914650" cy="302185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a:solidFill>
                  <a:schemeClr val="tx1"/>
                </a:solidFill>
                <a:cs typeface="Helvetica"/>
              </a:rPr>
              <a:t>For RE this term, the children will be learning about Islam. They will explore the question: </a:t>
            </a:r>
            <a:r>
              <a:rPr lang="en-GB" i="0" u="none" strike="noStrike">
                <a:effectLst/>
              </a:rPr>
              <a:t>Why is it important to Muslims that Muhammed is known as the seal of the prophets? </a:t>
            </a:r>
            <a:r>
              <a:rPr lang="en-GB"/>
              <a:t>In this unit, </a:t>
            </a:r>
            <a:r>
              <a:rPr lang="en-GB">
                <a:solidFill>
                  <a:srgbClr val="000000"/>
                </a:solidFill>
              </a:rPr>
              <a:t>the children will</a:t>
            </a:r>
            <a:r>
              <a:rPr lang="en-GB" i="0" u="none" strike="noStrike">
                <a:solidFill>
                  <a:srgbClr val="000000"/>
                </a:solidFill>
                <a:effectLst/>
              </a:rPr>
              <a:t> explore the significance of prophethood in Islam. They will consider the similarities and differences between the Abrahamic faiths and the division of Islam into Sunni and Shi’a. </a:t>
            </a:r>
          </a:p>
          <a:p>
            <a:pPr rtl="0" fontAlgn="base"/>
            <a:r>
              <a:rPr lang="en-GB" i="0" u="none" strike="noStrike">
                <a:solidFill>
                  <a:srgbClr val="000000"/>
                </a:solidFill>
                <a:effectLst/>
              </a:rPr>
              <a:t>After half term, the children will focus on the Christian celebration of Easter. They will explore the question: </a:t>
            </a:r>
            <a:r>
              <a:rPr lang="en-GB" i="0" u="none" strike="noStrike">
                <a:effectLst/>
              </a:rPr>
              <a:t>What do Christians believe about the death of Jesus? </a:t>
            </a:r>
          </a:p>
          <a:p>
            <a:r>
              <a:rPr lang="en-GB">
                <a:solidFill>
                  <a:schemeClr val="tx1"/>
                </a:solidFill>
                <a:latin typeface="Helvetica"/>
                <a:cs typeface="Helvetica"/>
              </a:rPr>
              <a:t> </a:t>
            </a:r>
            <a:endParaRPr lang="en-GB"/>
          </a:p>
          <a:p>
            <a:endParaRPr lang="en-GB">
              <a:solidFill>
                <a:srgbClr val="333333"/>
              </a:solidFill>
            </a:endParaRPr>
          </a:p>
          <a:p>
            <a:r>
              <a:rPr lang="en-GB">
                <a:solidFill>
                  <a:srgbClr val="333333"/>
                </a:solidFill>
              </a:rPr>
              <a:t> </a:t>
            </a:r>
          </a:p>
          <a:p>
            <a:endParaRPr lang="en-GB">
              <a:solidFill>
                <a:srgbClr val="333333"/>
              </a:solidFill>
            </a:endParaRPr>
          </a:p>
          <a:p>
            <a:endParaRPr lang="en-GB">
              <a:solidFill>
                <a:srgbClr val="333333"/>
              </a:solidFill>
              <a:latin typeface="ReithSans"/>
            </a:endParaRPr>
          </a:p>
          <a:p>
            <a:endParaRPr lang="en-US"/>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505093" y="455962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solidFill>
                <a:srgbClr val="333333"/>
              </a:solidFill>
            </a:endParaRPr>
          </a:p>
          <a:p>
            <a:r>
              <a:rPr lang="en-GB">
                <a:solidFill>
                  <a:srgbClr val="333333"/>
                </a:solidFill>
              </a:rPr>
              <a:t> </a:t>
            </a:r>
          </a:p>
          <a:p>
            <a:endParaRPr lang="en-GB">
              <a:solidFill>
                <a:srgbClr val="333333"/>
              </a:solidFill>
            </a:endParaRPr>
          </a:p>
          <a:p>
            <a:endParaRPr lang="en-GB">
              <a:solidFill>
                <a:srgbClr val="333333"/>
              </a:solidFill>
              <a:latin typeface="ReithSans"/>
            </a:endParaRPr>
          </a:p>
          <a:p>
            <a:endParaRPr lang="en-US"/>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470648" y="4970437"/>
            <a:ext cx="2914650" cy="345727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GB">
                <a:solidFill>
                  <a:schemeClr val="tx1"/>
                </a:solidFill>
              </a:rPr>
              <a:t>For PSHE this term, we will be exploring the topics of respectful relationships and caring friendships. </a:t>
            </a:r>
          </a:p>
          <a:p>
            <a:r>
              <a:rPr lang="en-GB" b="0" i="0" u="none" strike="noStrike">
                <a:solidFill>
                  <a:schemeClr val="tx1"/>
                </a:solidFill>
                <a:effectLst/>
              </a:rPr>
              <a:t>The children will learn about </a:t>
            </a:r>
            <a:r>
              <a:rPr lang="en-GB">
                <a:solidFill>
                  <a:schemeClr val="tx1"/>
                </a:solidFill>
              </a:rPr>
              <a:t>t</a:t>
            </a:r>
            <a:r>
              <a:rPr lang="en-GB" b="0" i="0" u="none" strike="noStrike">
                <a:solidFill>
                  <a:schemeClr val="tx1"/>
                </a:solidFill>
                <a:effectLst/>
              </a:rPr>
              <a:t>he importance of respecting others, even when they are very different from themselves. They will learn </a:t>
            </a:r>
            <a:r>
              <a:rPr lang="en-GB">
                <a:solidFill>
                  <a:schemeClr val="tx1"/>
                </a:solidFill>
              </a:rPr>
              <a:t>that</a:t>
            </a:r>
            <a:r>
              <a:rPr lang="en-GB" b="0" i="0" u="none" strike="noStrike">
                <a:solidFill>
                  <a:schemeClr val="tx1"/>
                </a:solidFill>
                <a:effectLst/>
              </a:rPr>
              <a:t> most friendships have ups and downs, and that these can often be worked through so that the friendship is repaired or even strengthened, and that resorting to violence is never right. They will learn practical steps they can take to improve respectful relationships. </a:t>
            </a:r>
          </a:p>
          <a:p>
            <a:r>
              <a:rPr lang="en-GB">
                <a:solidFill>
                  <a:schemeClr val="tx1"/>
                </a:solidFill>
              </a:rPr>
              <a:t>The children </a:t>
            </a:r>
            <a:r>
              <a:rPr lang="en-GB" b="0" i="0" u="none" strike="noStrike">
                <a:solidFill>
                  <a:schemeClr val="tx1"/>
                </a:solidFill>
                <a:effectLst/>
              </a:rPr>
              <a:t>will learn about the importance of self-respect and how this links to their own happiness. They will explore different types of bullying (including cyberbullying), the impact of bullying, and how to get help for yourself or others. The children learn what a stereotype is, and how stereotypes can be unfair, negative or destructive.</a:t>
            </a:r>
          </a:p>
          <a:p>
            <a:pPr algn="l">
              <a:buFont typeface="Arial" panose="020B0604020202020204" pitchFamily="34" charset="0"/>
              <a:buChar char="•"/>
            </a:pPr>
            <a:endParaRPr lang="en-GB" b="0" i="0" u="none" strike="noStrike">
              <a:solidFill>
                <a:srgbClr val="50463C"/>
              </a:solidFill>
              <a:effectLst/>
              <a:latin typeface="Raleway" pitchFamily="2" charset="77"/>
            </a:endParaRPr>
          </a:p>
          <a:p>
            <a:endParaRPr lang="en-GB">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a:p>
          <a:p>
            <a:pPr fontAlgn="base"/>
            <a:endParaRPr lang="en-GB"/>
          </a:p>
          <a:p>
            <a:pPr fontAlgn="base"/>
            <a:endParaRPr lang="en-GB"/>
          </a:p>
          <a:p>
            <a:endParaRPr lang="en-US"/>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429000" y="8334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429000" y="1155894"/>
            <a:ext cx="2862983" cy="2970044"/>
          </a:xfrm>
          <a:prstGeom prst="rect">
            <a:avLst/>
          </a:prstGeom>
          <a:noFill/>
        </p:spPr>
        <p:txBody>
          <a:bodyPr wrap="square" lIns="91440" tIns="45720" rIns="91440" bIns="45720" anchor="t">
            <a:spAutoFit/>
          </a:bodyPr>
          <a:lstStyle/>
          <a:p>
            <a:pPr algn="l" rtl="0" fontAlgn="base"/>
            <a:r>
              <a:rPr lang="en-GB" sz="1100" b="0" i="0" u="none" strike="noStrike">
                <a:effectLst/>
                <a:latin typeface="Helvetica" pitchFamily="2" charset="0"/>
              </a:rPr>
              <a:t>For P.E. this term, the children will be practising skills </a:t>
            </a:r>
            <a:r>
              <a:rPr lang="en-GB" sz="1100">
                <a:latin typeface="Helvetica" pitchFamily="2" charset="0"/>
              </a:rPr>
              <a:t>across the sports of, basketball, hockey and tennis.</a:t>
            </a:r>
            <a:endParaRPr lang="en-GB" sz="1100">
              <a:latin typeface="Helvetica" pitchFamily="2" charset="0"/>
              <a:cs typeface="Helvetica"/>
            </a:endParaRPr>
          </a:p>
          <a:p>
            <a:pPr fontAlgn="base"/>
            <a:r>
              <a:rPr lang="en-GB" sz="1100" b="0" i="0" u="none" strike="noStrike">
                <a:effectLst/>
                <a:latin typeface="Helvetica"/>
                <a:cs typeface="Helvetica"/>
              </a:rPr>
              <a:t>They will practise and develop key skills</a:t>
            </a:r>
            <a:r>
              <a:rPr lang="en-GB" sz="1100">
                <a:latin typeface="Helvetica"/>
                <a:cs typeface="Helvetica"/>
              </a:rPr>
              <a:t> </a:t>
            </a:r>
            <a:r>
              <a:rPr lang="en-GB" sz="1100" b="0" i="0" u="none" strike="noStrike">
                <a:effectLst/>
                <a:latin typeface="Helvetica"/>
                <a:cs typeface="Helvetica"/>
              </a:rPr>
              <a:t>for each sport including</a:t>
            </a:r>
            <a:r>
              <a:rPr lang="en-GB" sz="1100">
                <a:latin typeface="Helvetica"/>
                <a:cs typeface="Helvetica"/>
              </a:rPr>
              <a:t>,</a:t>
            </a:r>
            <a:r>
              <a:rPr lang="en-GB" sz="1100" b="0" i="0" u="none" strike="noStrike">
                <a:effectLst/>
                <a:latin typeface="Helvetica"/>
                <a:cs typeface="Helvetica"/>
              </a:rPr>
              <a:t> passing, moving, marking and shooting. The children will also develop attacking and defending principles while gaining a greater understanding of the tactical side through game related practice</a:t>
            </a:r>
            <a:r>
              <a:rPr lang="en-GB" sz="1100">
                <a:latin typeface="Helvetica"/>
                <a:cs typeface="Helvetica"/>
              </a:rPr>
              <a:t>. </a:t>
            </a:r>
          </a:p>
          <a:p>
            <a:pPr fontAlgn="base"/>
            <a:endParaRPr lang="en-GB" sz="1100">
              <a:latin typeface="Helvetica"/>
              <a:cs typeface="Helvetica"/>
            </a:endParaRPr>
          </a:p>
          <a:p>
            <a:pPr fontAlgn="base"/>
            <a:r>
              <a:rPr lang="en-GB" sz="1100">
                <a:latin typeface="Helvetica"/>
                <a:cs typeface="Helvetica"/>
              </a:rPr>
              <a:t>The children will also be exploring the 4 elements of dance: space, time, shape and energy. They will work to develop a whole class dance to showcase at our annual dance extravaganza, </a:t>
            </a:r>
          </a:p>
          <a:p>
            <a:pPr fontAlgn="base"/>
            <a:endParaRPr lang="en-GB" sz="1100" b="0" i="0" u="none" strike="noStrike">
              <a:effectLst/>
              <a:latin typeface="Helvetica" pitchFamily="2" charset="0"/>
              <a:cs typeface="Helvetica"/>
            </a:endParaRPr>
          </a:p>
        </p:txBody>
      </p:sp>
      <p:pic>
        <p:nvPicPr>
          <p:cNvPr id="16" name="Picture 15">
            <a:extLst>
              <a:ext uri="{FF2B5EF4-FFF2-40B4-BE49-F238E27FC236}">
                <a16:creationId xmlns:a16="http://schemas.microsoft.com/office/drawing/2014/main" id="{22019E38-DCEC-D50F-13BF-6F0D71B50192}"/>
              </a:ext>
            </a:extLst>
          </p:cNvPr>
          <p:cNvPicPr>
            <a:picLocks noChangeAspect="1"/>
          </p:cNvPicPr>
          <p:nvPr/>
        </p:nvPicPr>
        <p:blipFill>
          <a:blip r:embed="rId2"/>
          <a:stretch>
            <a:fillRect/>
          </a:stretch>
        </p:blipFill>
        <p:spPr>
          <a:xfrm>
            <a:off x="1841725" y="1244855"/>
            <a:ext cx="1370037" cy="1564172"/>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304492" y="737796"/>
            <a:ext cx="2914650" cy="322400"/>
          </a:xfrm>
        </p:spPr>
        <p:txBody>
          <a:bodyPr/>
          <a:lstStyle/>
          <a:p>
            <a:r>
              <a:rPr lang="en-US"/>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a:xfrm>
            <a:off x="3620319" y="368456"/>
            <a:ext cx="2914650" cy="322400"/>
          </a:xfrm>
        </p:spPr>
        <p:txBody>
          <a:bodyPr/>
          <a:lstStyle/>
          <a:p>
            <a:r>
              <a:rPr lang="en-GB">
                <a:solidFill>
                  <a:schemeClr val="tx1"/>
                </a:solidFill>
                <a:latin typeface="Comic Sans MS" panose="030F0902030302020204" pitchFamily="66" charset="0"/>
                <a:ea typeface="Times New Roman" panose="02020603050405020304" pitchFamily="18" charset="0"/>
                <a:cs typeface="Segoe UI" panose="020B0502040204020203" pitchFamily="34" charset="0"/>
              </a:rPr>
              <a:t>Spring </a:t>
            </a:r>
            <a:r>
              <a:rPr lang="en-GB" sz="800" b="1">
                <a:solidFill>
                  <a:schemeClr val="tx1"/>
                </a:solidFill>
                <a:effectLst/>
                <a:latin typeface="Comic Sans MS" panose="030F0902030302020204" pitchFamily="66" charset="0"/>
                <a:ea typeface="Times New Roman" panose="02020603050405020304" pitchFamily="18" charset="0"/>
              </a:rPr>
              <a:t>Term 2023-24 - Curriculum bulletin</a:t>
            </a:r>
            <a:endParaRPr lang="en-GB" sz="800">
              <a:solidFill>
                <a:schemeClr val="tx1"/>
              </a:solidFill>
              <a:effectLst/>
              <a:latin typeface="Comic Sans MS" panose="030F0902030302020204" pitchFamily="66" charset="0"/>
              <a:ea typeface="Times New Roman" panose="02020603050405020304" pitchFamily="18" charset="0"/>
            </a:endParaRPr>
          </a:p>
          <a:p>
            <a:endParaRPr lang="en-US"/>
          </a:p>
        </p:txBody>
      </p:sp>
      <p:sp>
        <p:nvSpPr>
          <p:cNvPr id="12" name="TextBox 11">
            <a:extLst>
              <a:ext uri="{FF2B5EF4-FFF2-40B4-BE49-F238E27FC236}">
                <a16:creationId xmlns:a16="http://schemas.microsoft.com/office/drawing/2014/main" id="{19D2F682-2757-D046-79FF-43A082319E29}"/>
              </a:ext>
            </a:extLst>
          </p:cNvPr>
          <p:cNvSpPr txBox="1"/>
          <p:nvPr/>
        </p:nvSpPr>
        <p:spPr>
          <a:xfrm>
            <a:off x="303798" y="2711540"/>
            <a:ext cx="2903769" cy="2800767"/>
          </a:xfrm>
          <a:prstGeom prst="rect">
            <a:avLst/>
          </a:prstGeom>
          <a:noFill/>
        </p:spPr>
        <p:txBody>
          <a:bodyPr wrap="square" lIns="91440" tIns="45720" rIns="91440" bIns="45720" anchor="t">
            <a:spAutoFit/>
          </a:bodyPr>
          <a:lstStyle/>
          <a:p>
            <a:pPr algn="l" rtl="0" fontAlgn="base"/>
            <a:r>
              <a:rPr lang="en-GB" sz="1100" b="0" i="0" u="none" strike="noStrike">
                <a:effectLst/>
                <a:latin typeface="Helvetica"/>
                <a:cs typeface="Helvetica"/>
              </a:rPr>
              <a:t>This term, the children will be completing the science unit ‘Earth and Space’. </a:t>
            </a:r>
            <a:r>
              <a:rPr lang="en-GB" sz="1100">
                <a:latin typeface="Helvetica"/>
                <a:cs typeface="Helvetica"/>
              </a:rPr>
              <a:t>During this unit, the children will learn to describe the movement of the Earth and other planets, relative to the Sun in the solar system. They will also describe the movement of the Moon relative to the Earth and how this explains the moon cycle. The children will explore the idea of the Earth’s rotation to explain day and night and the apparent movement of the Sun across the sky. </a:t>
            </a:r>
          </a:p>
          <a:p>
            <a:pPr algn="l" rtl="0" fontAlgn="base"/>
            <a:endParaRPr lang="en-GB" sz="1100">
              <a:solidFill>
                <a:srgbClr val="000000"/>
              </a:solidFill>
              <a:latin typeface="Helvetica"/>
            </a:endParaRPr>
          </a:p>
          <a:p>
            <a:pPr algn="l" rtl="0" fontAlgn="base"/>
            <a:r>
              <a:rPr lang="en-GB" sz="1100">
                <a:solidFill>
                  <a:srgbClr val="000000"/>
                </a:solidFill>
                <a:latin typeface="Helvetica"/>
              </a:rPr>
              <a:t>We have some exciting enrichment opportunities linked to this topic, the details of which we will share next term.</a:t>
            </a:r>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p:txBody>
      </p:sp>
      <p:sp>
        <p:nvSpPr>
          <p:cNvPr id="16" name="Content Placeholder 2">
            <a:extLst>
              <a:ext uri="{FF2B5EF4-FFF2-40B4-BE49-F238E27FC236}">
                <a16:creationId xmlns:a16="http://schemas.microsoft.com/office/drawing/2014/main" id="{2A66CE8F-95A9-FCE7-6B94-14B33C4282C4}"/>
              </a:ext>
            </a:extLst>
          </p:cNvPr>
          <p:cNvSpPr txBox="1">
            <a:spLocks/>
          </p:cNvSpPr>
          <p:nvPr/>
        </p:nvSpPr>
        <p:spPr>
          <a:xfrm>
            <a:off x="330576" y="568621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STEM week</a:t>
            </a: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1277273"/>
          </a:xfrm>
          <a:prstGeom prst="rect">
            <a:avLst/>
          </a:prstGeom>
          <a:noFill/>
        </p:spPr>
        <p:txBody>
          <a:bodyPr wrap="square" lIns="91440" tIns="45720" rIns="91440" bIns="45720" anchor="t">
            <a:spAutoFit/>
          </a:bodyPr>
          <a:lstStyle/>
          <a:p>
            <a:pPr marL="0" indent="0" algn="l" fontAlgn="base">
              <a:buNone/>
            </a:pPr>
            <a:endParaRPr lang="en-GB" sz="1100">
              <a:latin typeface="Helvetica" pitchFamily="2" charset="0"/>
              <a:cs typeface="Helvetica"/>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US" sz="1100">
              <a:latin typeface="Helvetica" pitchFamily="2" charset="0"/>
            </a:endParaRPr>
          </a:p>
        </p:txBody>
      </p:sp>
      <p:sp>
        <p:nvSpPr>
          <p:cNvPr id="11" name="TextBox 10">
            <a:extLst>
              <a:ext uri="{FF2B5EF4-FFF2-40B4-BE49-F238E27FC236}">
                <a16:creationId xmlns:a16="http://schemas.microsoft.com/office/drawing/2014/main" id="{6B6FDEE7-8058-FBDE-C4E8-23986B12C1D8}"/>
              </a:ext>
            </a:extLst>
          </p:cNvPr>
          <p:cNvSpPr txBox="1"/>
          <p:nvPr/>
        </p:nvSpPr>
        <p:spPr>
          <a:xfrm>
            <a:off x="3250667" y="3081240"/>
            <a:ext cx="2903769" cy="2970044"/>
          </a:xfrm>
          <a:prstGeom prst="rect">
            <a:avLst/>
          </a:prstGeom>
          <a:noFill/>
        </p:spPr>
        <p:txBody>
          <a:bodyPr wrap="square" lIns="91440" tIns="45720" rIns="91440" bIns="45720" anchor="t">
            <a:spAutoFit/>
          </a:bodyPr>
          <a:lstStyle/>
          <a:p>
            <a:pPr algn="l" rtl="0" fontAlgn="base"/>
            <a:r>
              <a:rPr lang="en-GB" sz="1100">
                <a:solidFill>
                  <a:srgbClr val="000000"/>
                </a:solidFill>
                <a:latin typeface="Helvetica"/>
              </a:rPr>
              <a:t>This term, year 5 and 6 will take part in an online workshop hosted by the Scott Polar Research Institute. </a:t>
            </a:r>
          </a:p>
          <a:p>
            <a:pPr algn="l" rtl="0" fontAlgn="base"/>
            <a:r>
              <a:rPr lang="en-GB" sz="1100">
                <a:solidFill>
                  <a:srgbClr val="000000"/>
                </a:solidFill>
                <a:latin typeface="Helvetica"/>
              </a:rPr>
              <a:t>The session will last for around 60 minutes and will include opportunities for children to have a closer, privileged look at objects from the collections. They will hear a real-life story of exploration, illustrated with items from the collection and the children will have the opportunity to ask questions. </a:t>
            </a: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p:txBody>
      </p:sp>
      <p:pic>
        <p:nvPicPr>
          <p:cNvPr id="13" name="Picture 12">
            <a:extLst>
              <a:ext uri="{FF2B5EF4-FFF2-40B4-BE49-F238E27FC236}">
                <a16:creationId xmlns:a16="http://schemas.microsoft.com/office/drawing/2014/main" id="{B9459F51-A6DA-C54E-4924-1052DF9F6F62}"/>
              </a:ext>
            </a:extLst>
          </p:cNvPr>
          <p:cNvPicPr>
            <a:picLocks noChangeAspect="1"/>
          </p:cNvPicPr>
          <p:nvPr/>
        </p:nvPicPr>
        <p:blipFill>
          <a:blip r:embed="rId2"/>
          <a:stretch>
            <a:fillRect/>
          </a:stretch>
        </p:blipFill>
        <p:spPr>
          <a:xfrm>
            <a:off x="3277568" y="1019127"/>
            <a:ext cx="2577060" cy="1954794"/>
          </a:xfrm>
          <a:prstGeom prst="rect">
            <a:avLst/>
          </a:prstGeom>
        </p:spPr>
      </p:pic>
      <p:pic>
        <p:nvPicPr>
          <p:cNvPr id="17" name="Picture 16">
            <a:extLst>
              <a:ext uri="{FF2B5EF4-FFF2-40B4-BE49-F238E27FC236}">
                <a16:creationId xmlns:a16="http://schemas.microsoft.com/office/drawing/2014/main" id="{64744419-349B-B1DA-A857-755E50132553}"/>
              </a:ext>
            </a:extLst>
          </p:cNvPr>
          <p:cNvPicPr>
            <a:picLocks noChangeAspect="1"/>
          </p:cNvPicPr>
          <p:nvPr/>
        </p:nvPicPr>
        <p:blipFill>
          <a:blip r:embed="rId3"/>
          <a:stretch>
            <a:fillRect/>
          </a:stretch>
        </p:blipFill>
        <p:spPr>
          <a:xfrm>
            <a:off x="3288169" y="4988941"/>
            <a:ext cx="1919928" cy="1569790"/>
          </a:xfrm>
          <a:prstGeom prst="rect">
            <a:avLst/>
          </a:prstGeom>
        </p:spPr>
      </p:pic>
      <p:pic>
        <p:nvPicPr>
          <p:cNvPr id="20" name="Picture 19">
            <a:extLst>
              <a:ext uri="{FF2B5EF4-FFF2-40B4-BE49-F238E27FC236}">
                <a16:creationId xmlns:a16="http://schemas.microsoft.com/office/drawing/2014/main" id="{122580B5-5D18-E26A-0A03-40DD1E330B75}"/>
              </a:ext>
            </a:extLst>
          </p:cNvPr>
          <p:cNvPicPr>
            <a:picLocks noChangeAspect="1"/>
          </p:cNvPicPr>
          <p:nvPr/>
        </p:nvPicPr>
        <p:blipFill>
          <a:blip r:embed="rId4"/>
          <a:stretch>
            <a:fillRect/>
          </a:stretch>
        </p:blipFill>
        <p:spPr>
          <a:xfrm>
            <a:off x="4793918" y="5937407"/>
            <a:ext cx="1733506" cy="2453980"/>
          </a:xfrm>
          <a:prstGeom prst="rect">
            <a:avLst/>
          </a:prstGeom>
        </p:spPr>
      </p:pic>
      <p:pic>
        <p:nvPicPr>
          <p:cNvPr id="21" name="Picture 20">
            <a:extLst>
              <a:ext uri="{FF2B5EF4-FFF2-40B4-BE49-F238E27FC236}">
                <a16:creationId xmlns:a16="http://schemas.microsoft.com/office/drawing/2014/main" id="{6C79A408-55B0-B5FB-27CE-E94A7B0EF8CF}"/>
              </a:ext>
            </a:extLst>
          </p:cNvPr>
          <p:cNvPicPr>
            <a:picLocks noChangeAspect="1"/>
          </p:cNvPicPr>
          <p:nvPr/>
        </p:nvPicPr>
        <p:blipFill>
          <a:blip r:embed="rId5"/>
          <a:stretch>
            <a:fillRect/>
          </a:stretch>
        </p:blipFill>
        <p:spPr>
          <a:xfrm>
            <a:off x="362918" y="1470363"/>
            <a:ext cx="2027004" cy="1097656"/>
          </a:xfrm>
          <a:prstGeom prst="rect">
            <a:avLst/>
          </a:prstGeom>
        </p:spPr>
      </p:pic>
      <p:sp>
        <p:nvSpPr>
          <p:cNvPr id="23" name="TextBox 22">
            <a:extLst>
              <a:ext uri="{FF2B5EF4-FFF2-40B4-BE49-F238E27FC236}">
                <a16:creationId xmlns:a16="http://schemas.microsoft.com/office/drawing/2014/main" id="{A36438F5-7786-056B-6848-2F2AD46F87EF}"/>
              </a:ext>
            </a:extLst>
          </p:cNvPr>
          <p:cNvSpPr txBox="1"/>
          <p:nvPr/>
        </p:nvSpPr>
        <p:spPr>
          <a:xfrm>
            <a:off x="330576" y="7003821"/>
            <a:ext cx="4072091" cy="3139321"/>
          </a:xfrm>
          <a:prstGeom prst="rect">
            <a:avLst/>
          </a:prstGeom>
          <a:noFill/>
        </p:spPr>
        <p:txBody>
          <a:bodyPr wrap="square" lIns="91440" tIns="45720" rIns="91440" bIns="45720" anchor="t">
            <a:spAutoFit/>
          </a:bodyPr>
          <a:lstStyle/>
          <a:p>
            <a:pPr algn="l" rtl="0" fontAlgn="base"/>
            <a:endParaRPr lang="en-GB" sz="1100">
              <a:solidFill>
                <a:srgbClr val="000000"/>
              </a:solidFill>
              <a:latin typeface="Helvetica"/>
            </a:endParaRPr>
          </a:p>
          <a:p>
            <a:pPr algn="l" rtl="0" fontAlgn="base"/>
            <a:r>
              <a:rPr lang="en-GB" sz="1100">
                <a:solidFill>
                  <a:srgbClr val="000000"/>
                </a:solidFill>
                <a:latin typeface="Helvetica"/>
              </a:rPr>
              <a:t>This term, we will be holding a STEM week themed around Wallace and Gromit’s cracking contraptions. The children will be researching products to explore how they work and will create their own ‘cracking contraptions’ to solve a problem for Wallace and Gromit. </a:t>
            </a:r>
          </a:p>
          <a:p>
            <a:pPr algn="l" rtl="0" fontAlgn="base"/>
            <a:r>
              <a:rPr lang="en-GB" sz="1100">
                <a:solidFill>
                  <a:srgbClr val="000000"/>
                </a:solidFill>
                <a:latin typeface="Helvetica"/>
              </a:rPr>
              <a:t>The children will also learn about the process of stop-motion animation. They will create their own characters to produce their own short, stop-motion cartoon. </a:t>
            </a: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p:txBody>
      </p:sp>
      <p:pic>
        <p:nvPicPr>
          <p:cNvPr id="24" name="Picture Placeholder 5" descr="A picture containing text, cartoon, picture frame, painting&#10;&#10;Description automatically generated">
            <a:extLst>
              <a:ext uri="{FF2B5EF4-FFF2-40B4-BE49-F238E27FC236}">
                <a16:creationId xmlns:a16="http://schemas.microsoft.com/office/drawing/2014/main" id="{B73EAFE6-FC44-E31F-D3CE-413711CAF05C}"/>
              </a:ext>
            </a:extLst>
          </p:cNvPr>
          <p:cNvPicPr>
            <a:picLocks noChangeAspect="1"/>
          </p:cNvPicPr>
          <p:nvPr/>
        </p:nvPicPr>
        <p:blipFill>
          <a:blip r:embed="rId6"/>
          <a:srcRect t="10467" b="10467"/>
          <a:stretch>
            <a:fillRect/>
          </a:stretch>
        </p:blipFill>
        <p:spPr>
          <a:xfrm>
            <a:off x="1512177" y="5596114"/>
            <a:ext cx="1402673" cy="1580967"/>
          </a:xfrm>
          <a:prstGeom prst="rect">
            <a:avLst/>
          </a:prstGeom>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1" ma:contentTypeDescription="Create a new document." ma:contentTypeScope="" ma:versionID="74ecbab59ac705f6ec2b6cb4f8c829cc">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b58e433c94265acae59788ccad6d30f2"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A77E048E-71C7-4A77-B6FB-F2087B86A408}">
  <ds:schemaRefs>
    <ds:schemaRef ds:uri="http://schemas.microsoft.com/sharepoint/v3/contenttype/forms"/>
  </ds:schemaRefs>
</ds:datastoreItem>
</file>

<file path=customXml/itemProps3.xml><?xml version="1.0" encoding="utf-8"?>
<ds:datastoreItem xmlns:ds="http://schemas.openxmlformats.org/officeDocument/2006/customXml" ds:itemID="{8AA6AAD5-86F2-457E-B485-2A517B732DF3}">
  <ds:schemaRefs>
    <ds:schemaRef ds:uri="7769f6e9-3d71-4df9-b870-758db05e3314"/>
    <ds:schemaRef ds:uri="96307a91-d7b4-4bed-97b2-3ea042acce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1590</Words>
  <Application>Microsoft Office PowerPoint</Application>
  <PresentationFormat>A4 Paper (210x297 mm)</PresentationFormat>
  <Paragraphs>103</Paragraphs>
  <Slides>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vt:i4>
      </vt:variant>
    </vt:vector>
  </HeadingPairs>
  <TitlesOfParts>
    <vt:vector size="13" baseType="lpstr">
      <vt:lpstr>Arial</vt:lpstr>
      <vt:lpstr>Calibri</vt:lpstr>
      <vt:lpstr>Calibri Light</vt:lpstr>
      <vt:lpstr>Comic Sans MS</vt:lpstr>
      <vt:lpstr>Helvetica</vt:lpstr>
      <vt:lpstr>Raleway</vt:lpstr>
      <vt:lpstr>ReithSans</vt:lpstr>
      <vt:lpstr>Times New Roman</vt:lpstr>
      <vt:lpstr>Office Theme</vt:lpstr>
      <vt:lpstr>PowerPoint Presentation</vt:lpstr>
      <vt:lpstr>The Big Picture – Shackleton's Journey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Sophie Balkin</cp:lastModifiedBy>
  <cp:revision>2</cp:revision>
  <dcterms:created xsi:type="dcterms:W3CDTF">2023-07-18T11:52:19Z</dcterms:created>
  <dcterms:modified xsi:type="dcterms:W3CDTF">2024-01-07T20:21:01Z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