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E3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259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Stevenson" userId="258df552-accb-4fc4-af31-3ef200e7aa8a" providerId="ADAL" clId="{3E5C06FC-BE18-4116-8E74-F9DB8B00ACCA}"/>
    <pc:docChg chg="custSel modSld">
      <pc:chgData name="Natasha Stevenson" userId="258df552-accb-4fc4-af31-3ef200e7aa8a" providerId="ADAL" clId="{3E5C06FC-BE18-4116-8E74-F9DB8B00ACCA}" dt="2026-01-22T11:26:26.925" v="159" actId="20577"/>
      <pc:docMkLst>
        <pc:docMk/>
      </pc:docMkLst>
      <pc:sldChg chg="modSp mod">
        <pc:chgData name="Natasha Stevenson" userId="258df552-accb-4fc4-af31-3ef200e7aa8a" providerId="ADAL" clId="{3E5C06FC-BE18-4116-8E74-F9DB8B00ACCA}" dt="2026-01-05T12:33:29.031" v="148" actId="14100"/>
        <pc:sldMkLst>
          <pc:docMk/>
          <pc:sldMk cId="2994184607" sldId="256"/>
        </pc:sldMkLst>
        <pc:spChg chg="mod">
          <ac:chgData name="Natasha Stevenson" userId="258df552-accb-4fc4-af31-3ef200e7aa8a" providerId="ADAL" clId="{3E5C06FC-BE18-4116-8E74-F9DB8B00ACCA}" dt="2026-01-05T12:28:48.552" v="91" actId="20577"/>
          <ac:spMkLst>
            <pc:docMk/>
            <pc:sldMk cId="2994184607" sldId="256"/>
            <ac:spMk id="17" creationId="{5D412FFB-5585-FE88-D0F8-C224C4368300}"/>
          </ac:spMkLst>
        </pc:spChg>
        <pc:graphicFrameChg chg="mod modGraphic">
          <ac:chgData name="Natasha Stevenson" userId="258df552-accb-4fc4-af31-3ef200e7aa8a" providerId="ADAL" clId="{3E5C06FC-BE18-4116-8E74-F9DB8B00ACCA}" dt="2026-01-05T12:33:29.031" v="148" actId="14100"/>
          <ac:graphicFrameMkLst>
            <pc:docMk/>
            <pc:sldMk cId="2994184607" sldId="256"/>
            <ac:graphicFrameMk id="19" creationId="{FB01E587-F2B6-9FE7-DD49-8AA0E54EC3D9}"/>
          </ac:graphicFrameMkLst>
        </pc:graphicFrameChg>
        <pc:picChg chg="mod">
          <ac:chgData name="Natasha Stevenson" userId="258df552-accb-4fc4-af31-3ef200e7aa8a" providerId="ADAL" clId="{3E5C06FC-BE18-4116-8E74-F9DB8B00ACCA}" dt="2026-01-05T12:28:53.343" v="92" actId="1076"/>
          <ac:picMkLst>
            <pc:docMk/>
            <pc:sldMk cId="2994184607" sldId="256"/>
            <ac:picMk id="23" creationId="{F6E6EB34-C561-0161-71DD-16955A982F44}"/>
          </ac:picMkLst>
        </pc:picChg>
      </pc:sldChg>
      <pc:sldChg chg="modSp mod">
        <pc:chgData name="Natasha Stevenson" userId="258df552-accb-4fc4-af31-3ef200e7aa8a" providerId="ADAL" clId="{3E5C06FC-BE18-4116-8E74-F9DB8B00ACCA}" dt="2026-01-05T12:29:24.965" v="96" actId="1076"/>
        <pc:sldMkLst>
          <pc:docMk/>
          <pc:sldMk cId="1253995722" sldId="257"/>
        </pc:sldMkLst>
        <pc:spChg chg="mod">
          <ac:chgData name="Natasha Stevenson" userId="258df552-accb-4fc4-af31-3ef200e7aa8a" providerId="ADAL" clId="{3E5C06FC-BE18-4116-8E74-F9DB8B00ACCA}" dt="2026-01-05T12:29:03.544" v="94" actId="20577"/>
          <ac:spMkLst>
            <pc:docMk/>
            <pc:sldMk cId="1253995722" sldId="257"/>
            <ac:spMk id="33" creationId="{65FD1802-D9E4-A097-36CB-F98A258C2BD0}"/>
          </ac:spMkLst>
        </pc:spChg>
        <pc:picChg chg="mod">
          <ac:chgData name="Natasha Stevenson" userId="258df552-accb-4fc4-af31-3ef200e7aa8a" providerId="ADAL" clId="{3E5C06FC-BE18-4116-8E74-F9DB8B00ACCA}" dt="2026-01-05T12:29:15.213" v="95" actId="1076"/>
          <ac:picMkLst>
            <pc:docMk/>
            <pc:sldMk cId="1253995722" sldId="257"/>
            <ac:picMk id="36" creationId="{90DA951D-A7DE-361B-A0BC-897898CE7152}"/>
          </ac:picMkLst>
        </pc:picChg>
        <pc:picChg chg="mod">
          <ac:chgData name="Natasha Stevenson" userId="258df552-accb-4fc4-af31-3ef200e7aa8a" providerId="ADAL" clId="{3E5C06FC-BE18-4116-8E74-F9DB8B00ACCA}" dt="2026-01-05T12:29:24.965" v="96" actId="1076"/>
          <ac:picMkLst>
            <pc:docMk/>
            <pc:sldMk cId="1253995722" sldId="257"/>
            <ac:picMk id="37" creationId="{EF445D7B-35C2-7D86-C107-C23DECE3339A}"/>
          </ac:picMkLst>
        </pc:picChg>
      </pc:sldChg>
      <pc:sldChg chg="modSp mod">
        <pc:chgData name="Natasha Stevenson" userId="258df552-accb-4fc4-af31-3ef200e7aa8a" providerId="ADAL" clId="{3E5C06FC-BE18-4116-8E74-F9DB8B00ACCA}" dt="2026-01-22T11:26:26.925" v="159" actId="20577"/>
        <pc:sldMkLst>
          <pc:docMk/>
          <pc:sldMk cId="3617720142" sldId="258"/>
        </pc:sldMkLst>
        <pc:spChg chg="mod">
          <ac:chgData name="Natasha Stevenson" userId="258df552-accb-4fc4-af31-3ef200e7aa8a" providerId="ADAL" clId="{3E5C06FC-BE18-4116-8E74-F9DB8B00ACCA}" dt="2026-01-05T12:31:53.516" v="127" actId="1076"/>
          <ac:spMkLst>
            <pc:docMk/>
            <pc:sldMk cId="3617720142" sldId="258"/>
            <ac:spMk id="6" creationId="{665FE370-FD52-0A8E-D844-F85002714DD8}"/>
          </ac:spMkLst>
        </pc:spChg>
        <pc:spChg chg="mod">
          <ac:chgData name="Natasha Stevenson" userId="258df552-accb-4fc4-af31-3ef200e7aa8a" providerId="ADAL" clId="{3E5C06FC-BE18-4116-8E74-F9DB8B00ACCA}" dt="2026-01-05T12:33:02.822" v="147" actId="20577"/>
          <ac:spMkLst>
            <pc:docMk/>
            <pc:sldMk cId="3617720142" sldId="258"/>
            <ac:spMk id="8" creationId="{1879DEEA-7E8D-8574-6F31-87186767B74A}"/>
          </ac:spMkLst>
        </pc:spChg>
        <pc:graphicFrameChg chg="modGraphic">
          <ac:chgData name="Natasha Stevenson" userId="258df552-accb-4fc4-af31-3ef200e7aa8a" providerId="ADAL" clId="{3E5C06FC-BE18-4116-8E74-F9DB8B00ACCA}" dt="2026-01-22T11:26:26.925" v="159" actId="20577"/>
          <ac:graphicFrameMkLst>
            <pc:docMk/>
            <pc:sldMk cId="3617720142" sldId="258"/>
            <ac:graphicFrameMk id="9" creationId="{D9452E88-E8AB-92A2-26B4-2D6243222CBB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70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0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81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812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498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755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651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394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54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578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594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A5F4A-6C0A-4675-965F-03972946C57C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17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15D546-1202-646A-3D9B-9C25E71627C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631" y="79381"/>
            <a:ext cx="3192105" cy="6516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id="{6A9E0D78-FE39-1912-A60E-5A4459EFE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78602"/>
            <a:ext cx="150106" cy="300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4295" tIns="37148" rIns="74295" bIns="3714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463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02E5C52-7B4D-44D4-BB54-F00CF5FB199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452" y="98981"/>
            <a:ext cx="1054100" cy="85534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993CCE8-D5CD-6C50-0013-ED6E9E8753AE}"/>
              </a:ext>
            </a:extLst>
          </p:cNvPr>
          <p:cNvSpPr txBox="1"/>
          <p:nvPr/>
        </p:nvSpPr>
        <p:spPr>
          <a:xfrm>
            <a:off x="285546" y="688164"/>
            <a:ext cx="1358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7030A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PMingLiU" panose="02020500000000000000" pitchFamily="18" charset="-120"/>
              </a:rPr>
              <a:t>MENU 01:</a:t>
            </a:r>
            <a:r>
              <a:rPr lang="en-GB" sz="1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7D89D2-5792-BC3D-0083-B3C8F45DF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25392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412FFB-5585-FE88-D0F8-C224C4368300}"/>
              </a:ext>
            </a:extLst>
          </p:cNvPr>
          <p:cNvSpPr txBox="1"/>
          <p:nvPr/>
        </p:nvSpPr>
        <p:spPr>
          <a:xfrm>
            <a:off x="285546" y="1023991"/>
            <a:ext cx="73140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Served weeks commencing 13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April, 04</a:t>
            </a:r>
            <a:r>
              <a:rPr lang="en-GB" baseline="30000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May, </a:t>
            </a:r>
            <a:r>
              <a:rPr lang="en-GB" dirty="0">
                <a:solidFill>
                  <a:srgbClr val="EE000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25</a:t>
            </a:r>
            <a:r>
              <a:rPr lang="en-GB" baseline="30000" dirty="0">
                <a:solidFill>
                  <a:srgbClr val="EE000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dirty="0">
                <a:solidFill>
                  <a:srgbClr val="EE000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May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15</a:t>
            </a:r>
            <a:r>
              <a:rPr lang="en-GB" baseline="30000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thj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June, 06</a:t>
            </a:r>
            <a:r>
              <a:rPr lang="en-GB" baseline="30000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July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70C0"/>
              </a:solidFill>
            </a:endParaRPr>
          </a:p>
        </p:txBody>
      </p:sp>
      <p:graphicFrame>
        <p:nvGraphicFramePr>
          <p:cNvPr id="19" name="Table 19">
            <a:extLst>
              <a:ext uri="{FF2B5EF4-FFF2-40B4-BE49-F238E27FC236}">
                <a16:creationId xmlns:a16="http://schemas.microsoft.com/office/drawing/2014/main" id="{FB01E587-F2B6-9FE7-DD49-8AA0E54EC3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905255"/>
              </p:ext>
            </p:extLst>
          </p:nvPr>
        </p:nvGraphicFramePr>
        <p:xfrm>
          <a:off x="285546" y="1416271"/>
          <a:ext cx="9112505" cy="4966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2501">
                  <a:extLst>
                    <a:ext uri="{9D8B030D-6E8A-4147-A177-3AD203B41FA5}">
                      <a16:colId xmlns:a16="http://schemas.microsoft.com/office/drawing/2014/main" val="3296484657"/>
                    </a:ext>
                  </a:extLst>
                </a:gridCol>
                <a:gridCol w="1822501">
                  <a:extLst>
                    <a:ext uri="{9D8B030D-6E8A-4147-A177-3AD203B41FA5}">
                      <a16:colId xmlns:a16="http://schemas.microsoft.com/office/drawing/2014/main" val="2381731091"/>
                    </a:ext>
                  </a:extLst>
                </a:gridCol>
                <a:gridCol w="1822501">
                  <a:extLst>
                    <a:ext uri="{9D8B030D-6E8A-4147-A177-3AD203B41FA5}">
                      <a16:colId xmlns:a16="http://schemas.microsoft.com/office/drawing/2014/main" val="2651729464"/>
                    </a:ext>
                  </a:extLst>
                </a:gridCol>
                <a:gridCol w="1822501">
                  <a:extLst>
                    <a:ext uri="{9D8B030D-6E8A-4147-A177-3AD203B41FA5}">
                      <a16:colId xmlns:a16="http://schemas.microsoft.com/office/drawing/2014/main" val="3918813734"/>
                    </a:ext>
                  </a:extLst>
                </a:gridCol>
                <a:gridCol w="1822501">
                  <a:extLst>
                    <a:ext uri="{9D8B030D-6E8A-4147-A177-3AD203B41FA5}">
                      <a16:colId xmlns:a16="http://schemas.microsoft.com/office/drawing/2014/main" val="366754089"/>
                    </a:ext>
                  </a:extLst>
                </a:gridCol>
              </a:tblGrid>
              <a:tr h="67331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/>
                      <a:endParaRPr lang="en-GB" sz="105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369163"/>
                  </a:ext>
                </a:extLst>
              </a:tr>
              <a:tr h="662472">
                <a:tc>
                  <a:txBody>
                    <a:bodyPr/>
                    <a:lstStyle/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Jacket</a:t>
                      </a:r>
                    </a:p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Potato with Filling 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</a:t>
                      </a: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Tikka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Beef Chilli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Pork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BBQ Chicken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Pizza</a:t>
                      </a: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Fish</a:t>
                      </a: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cakes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7137651"/>
                  </a:ext>
                </a:extLst>
              </a:tr>
              <a:tr h="517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Macaroni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Cheese </a:t>
                      </a: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Dhal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Quorn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Sausages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Margarita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Pizza</a:t>
                      </a: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Cheese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and Onion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Pasties </a:t>
                      </a:r>
                      <a:endParaRPr lang="en-GB" sz="1400" b="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073197"/>
                  </a:ext>
                </a:extLst>
              </a:tr>
              <a:tr h="517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Rice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Potato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Chips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465660"/>
                  </a:ext>
                </a:extLst>
              </a:tr>
              <a:tr h="11107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</a:t>
                      </a:r>
                      <a:r>
                        <a:rPr lang="en-GB" sz="1400" b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Tuna/Coleslaw 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Rolls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Peas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Naan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Bread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Green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Beans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Brown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Rolls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Rolls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222391"/>
                  </a:ext>
                </a:extLst>
              </a:tr>
              <a:tr h="6349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Gingerbread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Man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Raspberry Jelly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Soreen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Vanilla Ice-cream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Chocolate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Chip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Muffins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069473"/>
                  </a:ext>
                </a:extLst>
              </a:tr>
              <a:tr h="816172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141502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49664B1F-A82B-0075-0726-44BF6CFDA533}"/>
              </a:ext>
            </a:extLst>
          </p:cNvPr>
          <p:cNvSpPr txBox="1"/>
          <p:nvPr/>
        </p:nvSpPr>
        <p:spPr>
          <a:xfrm>
            <a:off x="7676100" y="1023991"/>
            <a:ext cx="1732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</a:rPr>
              <a:t>Vegetarian         Halal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6E6EB34-C561-0161-71DD-16955A982F4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383" y="1028643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614BC7B-7999-8B4F-21D5-09F161367C2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112" y="1060496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736094F-7765-ABC6-FDE5-6E952296862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26" y="2111617"/>
            <a:ext cx="214437" cy="223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B82C570-732B-A1CD-E19F-4001177370A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51" y="2796315"/>
            <a:ext cx="250912" cy="2618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F1FBEA-EEF3-7A7F-3F35-04F89066B35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853" y="2784478"/>
            <a:ext cx="230434" cy="240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1189898-5D1C-1B01-F3C9-E1816885AFE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335" y="2767544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ADEFE25-F701-9CCF-F7BF-0ADC4F05D88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688" y="2767544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7B8B033-DB70-17D1-3AB7-1D19405B8A6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555" y="2767272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B32552D-8601-5B18-3230-A42D824C222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896" y="2105720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0C87FA9-E5CD-A29C-4436-EB7B48D99B4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577" y="2103997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17E2B59-6033-0817-5778-6FE15B560FC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258" y="2117694"/>
            <a:ext cx="274320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9569BD9B-B3F4-7A63-CA2E-5F9E24912588}"/>
              </a:ext>
            </a:extLst>
          </p:cNvPr>
          <p:cNvSpPr txBox="1"/>
          <p:nvPr/>
        </p:nvSpPr>
        <p:spPr>
          <a:xfrm>
            <a:off x="1987587" y="5597074"/>
            <a:ext cx="5842000" cy="685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Fresh bread is offered daily 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Fresh fruit or yoghurt also offered as an alternative dessert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All menu items are subject to availability</a:t>
            </a:r>
            <a:endParaRPr lang="en-GB" sz="12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F51173-00DB-2E96-1517-88B6003FE741}"/>
              </a:ext>
            </a:extLst>
          </p:cNvPr>
          <p:cNvSpPr txBox="1"/>
          <p:nvPr/>
        </p:nvSpPr>
        <p:spPr>
          <a:xfrm>
            <a:off x="1987587" y="6332783"/>
            <a:ext cx="5842000" cy="775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Do you think you are Free School Meal eligible?</a:t>
            </a:r>
          </a:p>
          <a:p>
            <a:pPr algn="ctr">
              <a:lnSpc>
                <a:spcPct val="107000"/>
              </a:lnSpc>
            </a:pPr>
            <a:r>
              <a:rPr lang="en-GB" sz="12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Please contact your school office for more information on how to apply.</a:t>
            </a:r>
            <a:endParaRPr lang="en-GB" sz="12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GB" sz="1200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D3F43BD9-8E3C-67E7-65C4-57F1E0C4D8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569381" y="5238189"/>
            <a:ext cx="2354614" cy="1569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7468124-7B32-E8ED-58CA-97B8A1881EC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184" y="5323644"/>
            <a:ext cx="1687195" cy="1123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76BE7C1-CD71-C0A8-A817-BDDE5267355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258" y="6387828"/>
            <a:ext cx="1347046" cy="443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4184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84DD6870-2CCA-7CA4-B8C7-FEF97ECAD56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629" y="79381"/>
            <a:ext cx="3192105" cy="651629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Rectangle 7">
            <a:extLst>
              <a:ext uri="{FF2B5EF4-FFF2-40B4-BE49-F238E27FC236}">
                <a16:creationId xmlns:a16="http://schemas.microsoft.com/office/drawing/2014/main" id="{AED7EAD9-F478-6183-0F9F-7F3545A32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1873" y="678602"/>
            <a:ext cx="150106" cy="300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4295" tIns="37148" rIns="74295" bIns="3714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463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02ABDB-DC3B-DA0B-2846-D38FB1F8B9A1}"/>
              </a:ext>
            </a:extLst>
          </p:cNvPr>
          <p:cNvSpPr txBox="1"/>
          <p:nvPr/>
        </p:nvSpPr>
        <p:spPr>
          <a:xfrm>
            <a:off x="285544" y="688164"/>
            <a:ext cx="1358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7030A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PMingLiU" panose="02020500000000000000" pitchFamily="18" charset="-120"/>
              </a:rPr>
              <a:t>MENU 02:</a:t>
            </a:r>
            <a:r>
              <a:rPr lang="en-GB" sz="1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1A0EBDB-02F0-2DE5-7A84-1DEF8EE86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1873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25392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5FD1802-D9E4-A097-36CB-F98A258C2BD0}"/>
              </a:ext>
            </a:extLst>
          </p:cNvPr>
          <p:cNvSpPr txBox="1"/>
          <p:nvPr/>
        </p:nvSpPr>
        <p:spPr>
          <a:xfrm>
            <a:off x="285544" y="957304"/>
            <a:ext cx="73305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Served weeks commencing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20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April,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11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May, 01</a:t>
            </a:r>
            <a:r>
              <a:rPr lang="en-GB" baseline="30000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st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June, 22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nd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June, 06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July </a:t>
            </a:r>
            <a:endParaRPr lang="en-GB" dirty="0">
              <a:solidFill>
                <a:srgbClr val="0070C0"/>
              </a:solidFill>
            </a:endParaRPr>
          </a:p>
        </p:txBody>
      </p:sp>
      <p:graphicFrame>
        <p:nvGraphicFramePr>
          <p:cNvPr id="34" name="Table 19">
            <a:extLst>
              <a:ext uri="{FF2B5EF4-FFF2-40B4-BE49-F238E27FC236}">
                <a16:creationId xmlns:a16="http://schemas.microsoft.com/office/drawing/2014/main" id="{140196EC-6C3D-267B-6DA6-26AE0AD90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746351"/>
              </p:ext>
            </p:extLst>
          </p:nvPr>
        </p:nvGraphicFramePr>
        <p:xfrm>
          <a:off x="365978" y="1331768"/>
          <a:ext cx="9042400" cy="5042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8480">
                  <a:extLst>
                    <a:ext uri="{9D8B030D-6E8A-4147-A177-3AD203B41FA5}">
                      <a16:colId xmlns:a16="http://schemas.microsoft.com/office/drawing/2014/main" val="3296484657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2381731091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2651729464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3918813734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366754089"/>
                    </a:ext>
                  </a:extLst>
                </a:gridCol>
              </a:tblGrid>
              <a:tr h="67403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/>
                      <a:endParaRPr lang="en-GB" sz="105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369163"/>
                  </a:ext>
                </a:extLst>
              </a:tr>
              <a:tr h="492478">
                <a:tc>
                  <a:txBody>
                    <a:bodyPr/>
                    <a:lstStyle/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Jacket</a:t>
                      </a:r>
                      <a:r>
                        <a:rPr lang="en-GB" sz="14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Potato</a:t>
                      </a:r>
                    </a:p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Fillings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Beef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Bolognese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Pork</a:t>
                      </a: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Meatballs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Turkey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 Burger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Pork Hotdog </a:t>
                      </a:r>
                      <a:endParaRPr lang="en-GB" sz="14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Breaded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Fish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7137651"/>
                  </a:ext>
                </a:extLst>
              </a:tr>
              <a:tr h="5275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 and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Tuna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Pasta Bake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Cauliflower &amp;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Broccoli Cheese Bake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Macaroni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Cheese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Vegetable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Burger 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 Vegetable Samosa </a:t>
                      </a:r>
                      <a:endParaRPr lang="en-GB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073197"/>
                  </a:ext>
                </a:extLst>
              </a:tr>
              <a:tr h="5275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Penne Pasta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New potatoes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Chips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Wedges</a:t>
                      </a: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465660"/>
                  </a:ext>
                </a:extLst>
              </a:tr>
              <a:tr h="9182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Cheese/Tuna/Coleslaw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 Salad Bar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White or Brown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Rolls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Peas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 </a:t>
                      </a:r>
                      <a:endParaRPr lang="en-GB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 Bread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Vegetables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Medley 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Rolls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Spaghetti Hoops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Rolls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222391"/>
                  </a:ext>
                </a:extLst>
              </a:tr>
              <a:tr h="6467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Pineapple</a:t>
                      </a: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and Cream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Strawberry Jelly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Homemade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Cookies 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Yoghurts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Jam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Doughnuts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069473"/>
                  </a:ext>
                </a:extLst>
              </a:tr>
              <a:tr h="831300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141502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DBB5A74E-08AA-147B-7654-75F5CE823BE2}"/>
              </a:ext>
            </a:extLst>
          </p:cNvPr>
          <p:cNvSpPr txBox="1"/>
          <p:nvPr/>
        </p:nvSpPr>
        <p:spPr>
          <a:xfrm>
            <a:off x="7676098" y="1023991"/>
            <a:ext cx="1732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</a:rPr>
              <a:t>Vegetarian         Halal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90DA951D-A7DE-361B-A0BC-897898CE715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996" y="991636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F445D7B-35C2-7D86-C107-C23DECE3339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576" y="1022133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6947DD9-9CB4-5BDD-3DCC-560AA3CF0D5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94" y="2005707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83737F3-B0A1-641F-FF53-98938CC733B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349" y="2678412"/>
            <a:ext cx="229617" cy="23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79C7655-D6C3-E858-329E-C08ADDCC47C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264" y="2689910"/>
            <a:ext cx="262890" cy="233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C07F22C-C0DC-3232-F60E-3D38BCDF1BD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179" y="2705781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1AD1027-FFEE-FBEF-B0E3-CDBB3F632E3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094" y="2705781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170A15D-ECE8-80E9-F08A-02D442B0276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678" y="2005707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0D716D2-3F78-6A56-774B-EE49E6786FD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92" y="1990934"/>
            <a:ext cx="274320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0761CF5C-2C66-4E98-74FC-5CFC89363610}"/>
              </a:ext>
            </a:extLst>
          </p:cNvPr>
          <p:cNvSpPr txBox="1"/>
          <p:nvPr/>
        </p:nvSpPr>
        <p:spPr>
          <a:xfrm>
            <a:off x="1966176" y="5440913"/>
            <a:ext cx="5842000" cy="676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Fresh bread is Offered daily /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Fresh fruit or yoghurt also offered as an alternative dessert /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All Menu items are subject to availability</a:t>
            </a:r>
            <a:endParaRPr lang="en-GB" sz="12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F33256-A889-C70C-2777-A4F4A925E315}"/>
              </a:ext>
            </a:extLst>
          </p:cNvPr>
          <p:cNvSpPr txBox="1"/>
          <p:nvPr/>
        </p:nvSpPr>
        <p:spPr>
          <a:xfrm>
            <a:off x="1966177" y="6260076"/>
            <a:ext cx="5842000" cy="775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Do you think you are Free School Meal eligible?</a:t>
            </a:r>
          </a:p>
          <a:p>
            <a:pPr algn="ctr">
              <a:lnSpc>
                <a:spcPct val="107000"/>
              </a:lnSpc>
            </a:pPr>
            <a:r>
              <a:rPr lang="en-GB" sz="12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Please contact your school office for more information on how to apply.</a:t>
            </a:r>
            <a:endParaRPr lang="en-GB" sz="12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GB" sz="1200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D8AD726D-9B26-52DF-5346-49E570782A8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39126" y="4994667"/>
            <a:ext cx="2718868" cy="1812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AC3B0AC-0AB7-1789-F302-BB64E85090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770" y="5375046"/>
            <a:ext cx="1638935" cy="1080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30FC07F-73B6-525F-A9A8-8CC27923289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100" y="5943120"/>
            <a:ext cx="762153" cy="611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B3E0FB3-9535-B24E-BD8E-24D661B34713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089" y="6208188"/>
            <a:ext cx="419218" cy="374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3C80E7F-38B0-0455-92B7-A141986824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820" y="258036"/>
            <a:ext cx="956310" cy="695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3995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C4AC00-099E-444F-CC4B-BCD17D8F7A9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629" y="79381"/>
            <a:ext cx="3192105" cy="6516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7">
            <a:extLst>
              <a:ext uri="{FF2B5EF4-FFF2-40B4-BE49-F238E27FC236}">
                <a16:creationId xmlns:a16="http://schemas.microsoft.com/office/drawing/2014/main" id="{6AC4DC89-3813-C00B-A441-3AF79F862D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1873" y="678602"/>
            <a:ext cx="150106" cy="300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4295" tIns="37148" rIns="74295" bIns="3714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463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5FE370-FD52-0A8E-D844-F85002714DD8}"/>
              </a:ext>
            </a:extLst>
          </p:cNvPr>
          <p:cNvSpPr txBox="1"/>
          <p:nvPr/>
        </p:nvSpPr>
        <p:spPr>
          <a:xfrm>
            <a:off x="274436" y="577683"/>
            <a:ext cx="1358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7030A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PMingLiU" panose="02020500000000000000" pitchFamily="18" charset="-120"/>
              </a:rPr>
              <a:t>MENU 03:</a:t>
            </a:r>
            <a:r>
              <a:rPr lang="en-GB" sz="1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590FC3-4503-4962-076F-EC3E7CB36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1873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25392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79DEEA-7E8D-8574-6F31-87186767B74A}"/>
              </a:ext>
            </a:extLst>
          </p:cNvPr>
          <p:cNvSpPr txBox="1"/>
          <p:nvPr/>
        </p:nvSpPr>
        <p:spPr>
          <a:xfrm>
            <a:off x="245132" y="832974"/>
            <a:ext cx="711623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Served weeks commencing 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27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April,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18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May, 15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June, 08</a:t>
            </a:r>
            <a:r>
              <a:rPr lang="en-GB" baseline="30000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June, 29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June, 20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July.</a:t>
            </a:r>
            <a:endParaRPr lang="en-GB" dirty="0">
              <a:solidFill>
                <a:srgbClr val="0070C0"/>
              </a:solidFill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GB" dirty="0">
              <a:solidFill>
                <a:srgbClr val="0070C0"/>
              </a:solidFill>
            </a:endParaRPr>
          </a:p>
        </p:txBody>
      </p:sp>
      <p:graphicFrame>
        <p:nvGraphicFramePr>
          <p:cNvPr id="9" name="Table 19">
            <a:extLst>
              <a:ext uri="{FF2B5EF4-FFF2-40B4-BE49-F238E27FC236}">
                <a16:creationId xmlns:a16="http://schemas.microsoft.com/office/drawing/2014/main" id="{D9452E88-E8AB-92A2-26B4-2D6243222C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989664"/>
              </p:ext>
            </p:extLst>
          </p:nvPr>
        </p:nvGraphicFramePr>
        <p:xfrm>
          <a:off x="350272" y="1442198"/>
          <a:ext cx="9042400" cy="4697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8480">
                  <a:extLst>
                    <a:ext uri="{9D8B030D-6E8A-4147-A177-3AD203B41FA5}">
                      <a16:colId xmlns:a16="http://schemas.microsoft.com/office/drawing/2014/main" val="3296484657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2381731091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2651729464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3918813734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366754089"/>
                    </a:ext>
                  </a:extLst>
                </a:gridCol>
              </a:tblGrid>
              <a:tr h="67403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/>
                      <a:endParaRPr lang="en-GB" sz="105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369163"/>
                  </a:ext>
                </a:extLst>
              </a:tr>
              <a:tr h="528991">
                <a:tc>
                  <a:txBody>
                    <a:bodyPr/>
                    <a:lstStyle/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Filling 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Beef Cottage Pie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Chicken Goujons with Wedges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  Chicken Sausages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  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Pork Sausages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BBQ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Pizza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Fish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Fingers 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With Ketchup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7137651"/>
                  </a:ext>
                </a:extLst>
              </a:tr>
              <a:tr h="5275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Tomato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and Basil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Pasta Bake with Cheese 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Chinese Vegetable Noodles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Vegetables</a:t>
                      </a:r>
                      <a:r>
                        <a:rPr lang="en-GB" sz="1400" baseline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Pastie</a:t>
                      </a:r>
                      <a:endParaRPr lang="en-GB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  Margarita Pizza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Quorn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Hotdogs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073197"/>
                  </a:ext>
                </a:extLst>
              </a:tr>
              <a:tr h="2001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Herby Potato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Chips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465660"/>
                  </a:ext>
                </a:extLst>
              </a:tr>
              <a:tr h="8654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Cheese/Tuna/Coleslaw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Rolls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Carrots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11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Rolls 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Green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Beans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and Brown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Rolls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Peas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Rolls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222391"/>
                  </a:ext>
                </a:extLst>
              </a:tr>
              <a:tr h="4935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 Yoghurt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Chocolate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Ice-Cream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Orange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Jelly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Blueberry Muffin</a:t>
                      </a:r>
                      <a:endParaRPr lang="en-US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Oreos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Biscuits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069473"/>
                  </a:ext>
                </a:extLst>
              </a:tr>
              <a:tr h="831300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14150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FB6E190-9A11-ECA1-4E93-36AE582115CE}"/>
              </a:ext>
            </a:extLst>
          </p:cNvPr>
          <p:cNvSpPr txBox="1"/>
          <p:nvPr/>
        </p:nvSpPr>
        <p:spPr>
          <a:xfrm>
            <a:off x="7676098" y="1023991"/>
            <a:ext cx="1732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</a:rPr>
              <a:t>Vegetarian         Halal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77068C4-2739-B6F6-54C4-487E08807BA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594" y="1032486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9491F9A-4CF7-A4C6-C778-4C442C87D78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110" y="1060496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23E067-B9D2-8F9F-BBDB-F8CB937F9DE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78" y="2100971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A15ED80-56C0-2B74-71A2-DB56541D3F6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987" y="3011144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221FBE-B111-5613-2D87-48FD377FB78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039" y="3042956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822F094-20F4-6529-0B9F-CBDE5AA5870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945" y="3028548"/>
            <a:ext cx="261995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6612226-8C98-8351-F244-C38EC75DB85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861" y="3042956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A49D1B2-6507-DFF2-D3AE-FA15CD1CBBA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569" y="2093022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932CF7A-7223-461E-1AA5-FBD96FB0EE4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24" y="2093178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F03458-B7E9-24D7-18F6-69D8A6197C8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145" y="2117486"/>
            <a:ext cx="274320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EBAD22B-67A4-D353-6084-2A370106F399}"/>
              </a:ext>
            </a:extLst>
          </p:cNvPr>
          <p:cNvSpPr txBox="1"/>
          <p:nvPr/>
        </p:nvSpPr>
        <p:spPr>
          <a:xfrm>
            <a:off x="1953319" y="6314837"/>
            <a:ext cx="5842000" cy="775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Do you think you are Free School Meal eligible?</a:t>
            </a:r>
          </a:p>
          <a:p>
            <a:pPr algn="ctr">
              <a:lnSpc>
                <a:spcPct val="107000"/>
              </a:lnSpc>
            </a:pPr>
            <a:r>
              <a:rPr lang="en-GB" sz="12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Please contact your school office for more information on how to apply.</a:t>
            </a:r>
            <a:endParaRPr lang="en-GB" sz="12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GB" sz="12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91D458F-F112-DCA4-21CE-A9D97E3CCA2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31" y="3044998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A0F224D-8ABB-AC94-82F3-1C53C193402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16494" y="5431619"/>
            <a:ext cx="1918355" cy="1270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221FEE6-E6BB-A0F2-5A23-2418AC19C0D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9" t="1373" r="43022" b="47175"/>
          <a:stretch/>
        </p:blipFill>
        <p:spPr bwMode="auto">
          <a:xfrm>
            <a:off x="8948902" y="6235365"/>
            <a:ext cx="531242" cy="4005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07FF05F-6889-3596-057B-8F8F64BF0D6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5" t="44275" r="59954" b="20305"/>
          <a:stretch/>
        </p:blipFill>
        <p:spPr bwMode="auto">
          <a:xfrm rot="9908417">
            <a:off x="7917672" y="6062516"/>
            <a:ext cx="381297" cy="3456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A9F0F98-C00A-D2E9-18EF-5586340FC0E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246" y="5452519"/>
            <a:ext cx="1276330" cy="851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11DBF3F-1B6D-2023-B164-ADDB01E5928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80" t="56488" r="27345" b="5649"/>
          <a:stretch/>
        </p:blipFill>
        <p:spPr bwMode="auto">
          <a:xfrm rot="15112754">
            <a:off x="8562661" y="161581"/>
            <a:ext cx="758825" cy="7810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17720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3328</TotalTime>
  <Words>498</Words>
  <Application>Microsoft Office PowerPoint</Application>
  <PresentationFormat>A4 Paper (210x297 mm)</PresentationFormat>
  <Paragraphs>181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Paofeng Liao</dc:creator>
  <cp:lastModifiedBy>Natasha Stevenson</cp:lastModifiedBy>
  <cp:revision>50</cp:revision>
  <cp:lastPrinted>2024-02-21T09:40:29Z</cp:lastPrinted>
  <dcterms:created xsi:type="dcterms:W3CDTF">2022-12-06T12:58:48Z</dcterms:created>
  <dcterms:modified xsi:type="dcterms:W3CDTF">2026-01-22T11:26:33Z</dcterms:modified>
</cp:coreProperties>
</file>